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301" r:id="rId3"/>
    <p:sldId id="399" r:id="rId4"/>
    <p:sldId id="400" r:id="rId5"/>
    <p:sldId id="401" r:id="rId6"/>
    <p:sldId id="402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397" r:id="rId36"/>
    <p:sldId id="297" r:id="rId37"/>
    <p:sldId id="433" r:id="rId38"/>
    <p:sldId id="374" r:id="rId39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77"/>
    <a:srgbClr val="004466"/>
    <a:srgbClr val="B51E31"/>
    <a:srgbClr val="002F47"/>
    <a:srgbClr val="72061F"/>
    <a:srgbClr val="831089"/>
    <a:srgbClr val="DF652C"/>
    <a:srgbClr val="00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00" autoAdjust="0"/>
    <p:restoredTop sz="92308" autoAdjust="0"/>
  </p:normalViewPr>
  <p:slideViewPr>
    <p:cSldViewPr snapToObjects="1">
      <p:cViewPr>
        <p:scale>
          <a:sx n="86" d="100"/>
          <a:sy n="86" d="100"/>
        </p:scale>
        <p:origin x="-1016" y="-488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9DEA1-FA06-C942-9BFA-108DE87F615B}" type="datetimeFigureOut">
              <a:rPr lang="fr-FR" smtClean="0"/>
              <a:pPr/>
              <a:t>20/11/2019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BDDC9-A138-7E4D-AA5C-541F25147A6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99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88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B51E31"/>
                </a:solidFill>
              </a:rPr>
              <a:t>Among people with hypertension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SBP -1.92 (-3.29; -0.54)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DBP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-1.18 (-2.29; -0.08)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dirty="0"/>
          </a:p>
          <a:p>
            <a:pPr algn="l"/>
            <a:r>
              <a:rPr lang="en-US" dirty="0"/>
              <a:t>Among </a:t>
            </a:r>
            <a:r>
              <a:rPr lang="en-US" dirty="0">
                <a:solidFill>
                  <a:srgbClr val="B51E31"/>
                </a:solidFill>
              </a:rPr>
              <a:t>subjects ≥60 </a:t>
            </a:r>
            <a:r>
              <a:rPr lang="en-US" dirty="0" err="1">
                <a:solidFill>
                  <a:srgbClr val="B51E31"/>
                </a:solidFill>
              </a:rPr>
              <a:t>yo</a:t>
            </a:r>
            <a:endParaRPr lang="en-US" dirty="0">
              <a:solidFill>
                <a:srgbClr val="B51E31"/>
              </a:solidFill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SBP -2.17 (-3.67; -0.68)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DBP -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1.18 (-2.14; -0.22)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978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-adjusted model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accounts for clustering at the village level plus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djustments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age, sex, education, wealth index, and body mass index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Crude cluster-only model (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nly accounts for clustering at the village level)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Adjusted by cluster-only</a:t>
            </a:r>
            <a:r>
              <a:rPr lang="en-GB" dirty="0"/>
              <a:t>:</a:t>
            </a:r>
            <a:r>
              <a:rPr lang="en-GB" baseline="30000" dirty="0"/>
              <a:t> </a:t>
            </a:r>
            <a:r>
              <a:rPr lang="en-GB" dirty="0"/>
              <a:t>HR </a:t>
            </a:r>
            <a:r>
              <a:rPr lang="mr-IN" dirty="0">
                <a:solidFill>
                  <a:srgbClr val="B51E31"/>
                </a:solidFill>
              </a:rPr>
              <a:t>0.4</a:t>
            </a:r>
            <a:r>
              <a:rPr lang="en-US" dirty="0">
                <a:solidFill>
                  <a:srgbClr val="B51E31"/>
                </a:solidFill>
              </a:rPr>
              <a:t>9</a:t>
            </a:r>
            <a:r>
              <a:rPr lang="en-GB" dirty="0"/>
              <a:t> [95% CI </a:t>
            </a:r>
            <a:r>
              <a:rPr lang="mr-IN" dirty="0"/>
              <a:t>0.3</a:t>
            </a:r>
            <a:r>
              <a:rPr lang="en-US" dirty="0"/>
              <a:t>4</a:t>
            </a:r>
            <a:r>
              <a:rPr lang="mr-IN" dirty="0"/>
              <a:t> – 0.</a:t>
            </a:r>
            <a:r>
              <a:rPr lang="en-US" dirty="0"/>
              <a:t>71], p</a:t>
            </a:r>
            <a:r>
              <a:rPr lang="mr-IN" dirty="0"/>
              <a:t>&lt;0.001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99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HT 1.74 mm Hg (95% CI: 0.44; 3.04) and 1.25 mm Hg (95% CI: 0.27; 2.24) in DBP</a:t>
            </a:r>
            <a:r>
              <a:rPr lang="en-US" dirty="0">
                <a:effectLst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≥60yo 	1.95 mmHg (95%CI: 0.45; 3.44) in SBP and of 1.13 mmHg (95%CI: 0.18; 2.09)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199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</a:t>
            </a:r>
            <a:r>
              <a:rPr lang="en-US" baseline="0" dirty="0"/>
              <a:t> on reporting to the study team of any of the following:</a:t>
            </a:r>
            <a:r>
              <a:rPr lang="es-P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Malestar general, Nauseas, Fatiga muscular, Debilidad muscular, Adormecimiento en la piel, Palpitaciones, Incremento del número de respiraciones, Arritmias cardiacas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635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1 Marcador de imagen de diapositiva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dirty="0">
                <a:latin typeface="Calibri" charset="0"/>
              </a:rPr>
              <a:t>NHLBI </a:t>
            </a:r>
            <a:r>
              <a:rPr lang="mr-IN" dirty="0">
                <a:latin typeface="Calibri" charset="0"/>
              </a:rPr>
              <a:t>–</a:t>
            </a:r>
            <a:r>
              <a:rPr lang="en-GB" dirty="0">
                <a:latin typeface="Calibri" charset="0"/>
              </a:rPr>
              <a:t> UnitedHealth</a:t>
            </a:r>
          </a:p>
          <a:p>
            <a:pPr eaLnBrk="1" hangingPunct="1"/>
            <a:endParaRPr lang="es-PE" dirty="0">
              <a:latin typeface="Calibri" charset="0"/>
            </a:endParaRPr>
          </a:p>
          <a:p>
            <a:pPr eaLnBrk="1" hangingPunct="1"/>
            <a:endParaRPr lang="es-PE" dirty="0">
              <a:latin typeface="Calibri" charset="0"/>
            </a:endParaRPr>
          </a:p>
        </p:txBody>
      </p:sp>
      <p:sp>
        <p:nvSpPr>
          <p:cNvPr id="29699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D74E87-9E65-B440-B454-BD37F338D5C8}" type="slidenum">
              <a:rPr lang="en-GB" sz="1200">
                <a:solidFill>
                  <a:prstClr val="black"/>
                </a:solidFill>
              </a:rPr>
              <a:pPr eaLnBrk="1" hangingPunct="1"/>
              <a:t>2</a:t>
            </a:fld>
            <a:endParaRPr lang="en-GB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55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Mortality rate in each decade of age versus usual blood pressure at the start of that decade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“Among people with no previous vascular disease recorded, the </a:t>
            </a:r>
            <a:r>
              <a:rPr lang="en-US" dirty="0">
                <a:solidFill>
                  <a:srgbClr val="B51E31"/>
                </a:solidFill>
              </a:rPr>
              <a:t>usual blood pressure is positively related to the risks of death</a:t>
            </a:r>
            <a:r>
              <a:rPr lang="en-US" dirty="0"/>
              <a:t> from vascular disease not only among individuals who might be considered hypertensive, but </a:t>
            </a:r>
            <a:r>
              <a:rPr lang="en-US" dirty="0">
                <a:solidFill>
                  <a:srgbClr val="B51E31"/>
                </a:solidFill>
              </a:rPr>
              <a:t>also among those who would usually be considered normotensive</a:t>
            </a:r>
            <a:r>
              <a:rPr lang="en-US" dirty="0"/>
              <a:t>.”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5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Hooper L, Bartlett C, Davey Smith G, </a:t>
            </a:r>
            <a:r>
              <a:rPr lang="en-US" sz="1200" dirty="0" err="1"/>
              <a:t>Ebrahim</a:t>
            </a:r>
            <a:r>
              <a:rPr lang="en-US" sz="1200" dirty="0"/>
              <a:t> S. Systematic review of long term effects of advice to reduce dietary salt in adults. </a:t>
            </a:r>
            <a:r>
              <a:rPr lang="en-US" sz="1200" i="1" dirty="0"/>
              <a:t>BMJ</a:t>
            </a:r>
            <a:r>
              <a:rPr lang="en-US" sz="1200" dirty="0"/>
              <a:t> 2002;325(7365):628.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5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salt costs</a:t>
            </a:r>
            <a:r>
              <a:rPr lang="en-US" baseline="0" dirty="0"/>
              <a:t> =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71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salt ~US $0.30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406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59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There was no evidence that the effect of the intervention </a:t>
            </a:r>
            <a:r>
              <a:rPr lang="en-GB" baseline="0" dirty="0"/>
              <a:t> </a:t>
            </a:r>
            <a:r>
              <a:rPr lang="en-GB" dirty="0"/>
              <a:t>was modified over time </a:t>
            </a:r>
          </a:p>
          <a:p>
            <a:pPr algn="l"/>
            <a:r>
              <a:rPr lang="en-GB" dirty="0"/>
              <a:t>(p = 0.14 for SBP,  p = 0.46 for DBP).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BDDC9-A138-7E4D-AA5C-541F25147A6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10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44641"/>
            <a:ext cx="7772400" cy="1102519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06147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8"/>
            <a:ext cx="2057400" cy="4116750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1167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0719"/>
            <a:ext cx="7772400" cy="1102519"/>
          </a:xfrm>
        </p:spPr>
        <p:txBody>
          <a:bodyPr>
            <a:normAutofit/>
          </a:bodyPr>
          <a:lstStyle>
            <a:lvl1pPr algn="ctr">
              <a:defRPr sz="310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s-ES_trad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75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218003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105489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0464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0464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5393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5393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39656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17835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387923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27212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3812977"/>
            <a:ext cx="5486400" cy="2972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15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97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" y="4641841"/>
            <a:ext cx="1620143" cy="45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8229600" cy="37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9D78C96-D84E-4486-A6D2-943D5C2AE50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11/20/2019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8E432E1-F49C-4CFA-9AEA-595B3E0451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template-ppt-interior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8" y="213"/>
            <a:ext cx="9143244" cy="5143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accent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200" kern="1200">
          <a:solidFill>
            <a:schemeClr val="accent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accent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accent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Wingdings" charset="2"/>
        <a:buChar char="§"/>
        <a:defRPr sz="1600" kern="1200">
          <a:solidFill>
            <a:schemeClr val="accent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ime.Miranda@upch.p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www.cronicas-upch.p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Salt substitution and community-wide reductions in blood pressure and hypertension incidence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355726"/>
            <a:ext cx="6400800" cy="187220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J. Jaime Miranda, MD, PhD</a:t>
            </a:r>
          </a:p>
          <a:p>
            <a:r>
              <a:rPr lang="en-US" dirty="0"/>
              <a:t>CRONICAS Centre of Excellence in Chronic Diseases</a:t>
            </a:r>
          </a:p>
          <a:p>
            <a:r>
              <a:rPr lang="en-US" dirty="0"/>
              <a:t>Universidad </a:t>
            </a:r>
            <a:r>
              <a:rPr lang="en-US" dirty="0" err="1"/>
              <a:t>Peruana</a:t>
            </a:r>
            <a:r>
              <a:rPr lang="en-US" dirty="0"/>
              <a:t> </a:t>
            </a:r>
            <a:r>
              <a:rPr lang="en-US" dirty="0" err="1"/>
              <a:t>Cayetano</a:t>
            </a:r>
            <a:r>
              <a:rPr lang="en-US" dirty="0"/>
              <a:t> Heredia</a:t>
            </a:r>
          </a:p>
          <a:p>
            <a:r>
              <a:rPr lang="en-US" dirty="0"/>
              <a:t>Lima, Peru</a:t>
            </a:r>
          </a:p>
          <a:p>
            <a:r>
              <a:rPr lang="en-US" dirty="0"/>
              <a:t>@</a:t>
            </a:r>
            <a:r>
              <a:rPr lang="en-US" dirty="0" err="1"/>
              <a:t>jjaimemiranda</a:t>
            </a:r>
            <a:r>
              <a:rPr lang="en-US" dirty="0"/>
              <a:t> | </a:t>
            </a:r>
            <a:r>
              <a:rPr lang="en-US" dirty="0">
                <a:hlinkClick r:id="rId3"/>
              </a:rPr>
              <a:t>Jaime.Miranda@upch.pe</a:t>
            </a:r>
            <a:r>
              <a:rPr lang="en-US" dirty="0"/>
              <a:t> </a:t>
            </a:r>
          </a:p>
        </p:txBody>
      </p:sp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6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Telling people to reduce salt…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211960" y="1200150"/>
            <a:ext cx="4474840" cy="3603847"/>
          </a:xfrm>
        </p:spPr>
        <p:txBody>
          <a:bodyPr>
            <a:normAutofit fontScale="25000" lnSpcReduction="20000"/>
          </a:bodyPr>
          <a:lstStyle/>
          <a:p>
            <a:r>
              <a:rPr lang="en-GB" sz="8000" dirty="0"/>
              <a:t>Aim:  To assess the long term effects of </a:t>
            </a:r>
            <a:r>
              <a:rPr lang="en-GB" sz="8000" dirty="0">
                <a:solidFill>
                  <a:srgbClr val="B51E31"/>
                </a:solidFill>
              </a:rPr>
              <a:t>advice</a:t>
            </a:r>
            <a:r>
              <a:rPr lang="en-GB" sz="8000" dirty="0"/>
              <a:t> to restrict dietary sodium in adults with and without hypertension.</a:t>
            </a:r>
          </a:p>
          <a:p>
            <a:r>
              <a:rPr lang="en-GB" sz="8000" dirty="0"/>
              <a:t>Conclusion: </a:t>
            </a:r>
            <a:r>
              <a:rPr lang="en-GB" sz="8000" dirty="0">
                <a:solidFill>
                  <a:srgbClr val="B51E31"/>
                </a:solidFill>
              </a:rPr>
              <a:t>Intensive interventions, unsuited to primary care or population prevention programmes</a:t>
            </a:r>
            <a:r>
              <a:rPr lang="en-GB" sz="8000" dirty="0"/>
              <a:t>, provide only small reductions in blood pressure and sodium excretion, and effects on deaths and cardiovascular events are unclear.</a:t>
            </a:r>
          </a:p>
          <a:p>
            <a:r>
              <a:rPr lang="en-GB" sz="8000" dirty="0"/>
              <a:t>2014 Cochrane review update: conclusions unchanged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5" descr="Cover Figure">
            <a:extLst>
              <a:ext uri="{FF2B5EF4-FFF2-40B4-BE49-F238E27FC236}">
                <a16:creationId xmlns:a16="http://schemas.microsoft.com/office/drawing/2014/main" id="{2E2B491E-C557-4628-8986-5CD0C9F8D78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29" b="-8229"/>
          <a:stretch>
            <a:fillRect/>
          </a:stretch>
        </p:blipFill>
        <p:spPr bwMode="auto">
          <a:xfrm>
            <a:off x="457200" y="1275606"/>
            <a:ext cx="3556734" cy="268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9202" y="3867894"/>
            <a:ext cx="35567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Gill Sans MT"/>
                <a:cs typeface="Gill Sans MT"/>
              </a:rPr>
              <a:t>Hooper L, Bartlett C, Davey Smith G, </a:t>
            </a:r>
            <a:r>
              <a:rPr lang="en-US" sz="900" dirty="0" err="1">
                <a:latin typeface="Gill Sans MT"/>
                <a:cs typeface="Gill Sans MT"/>
              </a:rPr>
              <a:t>Ebrahim</a:t>
            </a:r>
            <a:r>
              <a:rPr lang="en-US" sz="900" dirty="0">
                <a:latin typeface="Gill Sans MT"/>
                <a:cs typeface="Gill Sans MT"/>
              </a:rPr>
              <a:t> S. Systematic review of long term effects of advice to reduce dietary salt in adults. </a:t>
            </a:r>
            <a:r>
              <a:rPr lang="en-US" sz="900" i="1" dirty="0">
                <a:latin typeface="Gill Sans MT"/>
                <a:cs typeface="Gill Sans MT"/>
              </a:rPr>
              <a:t>BMJ</a:t>
            </a:r>
            <a:r>
              <a:rPr lang="en-US" sz="900" dirty="0">
                <a:latin typeface="Gill Sans MT"/>
                <a:cs typeface="Gill Sans MT"/>
              </a:rPr>
              <a:t> 2002;325(7365):628.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protocol: </a:t>
            </a:r>
            <a:r>
              <a:rPr lang="en-GB" dirty="0"/>
              <a:t>NCT01960972</a:t>
            </a:r>
            <a:endParaRPr lang="en-US" dirty="0"/>
          </a:p>
        </p:txBody>
      </p:sp>
      <p:pic>
        <p:nvPicPr>
          <p:cNvPr id="4" name="Content Placeholder 3" descr="Screen Shot 2016-06-05 at 8.32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1647"/>
          <a:stretch/>
        </p:blipFill>
        <p:spPr>
          <a:xfrm>
            <a:off x="457200" y="1200150"/>
            <a:ext cx="8229600" cy="3245049"/>
          </a:xfrm>
        </p:spPr>
      </p:pic>
    </p:spTree>
    <p:extLst>
      <p:ext uri="{BB962C8B-B14F-4D97-AF65-F5344CB8AC3E}">
        <p14:creationId xmlns:p14="http://schemas.microsoft.com/office/powerpoint/2010/main" val="151321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objective and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To assess the efficacy of a </a:t>
            </a:r>
            <a:r>
              <a:rPr lang="en-GB" b="1" dirty="0"/>
              <a:t>pragmatic </a:t>
            </a:r>
            <a:r>
              <a:rPr lang="en-GB" dirty="0"/>
              <a:t>intervention using a </a:t>
            </a:r>
            <a:r>
              <a:rPr lang="en-GB" b="1" dirty="0"/>
              <a:t>salt substitution</a:t>
            </a:r>
            <a:r>
              <a:rPr lang="en-GB" dirty="0"/>
              <a:t> strategy to reduce blood pressure, as well as its impact on the incidence of hypertension, at the population level using a </a:t>
            </a:r>
            <a:r>
              <a:rPr lang="en-GB" b="1" dirty="0"/>
              <a:t>stepped wedge cluster trial</a:t>
            </a:r>
            <a:r>
              <a:rPr lang="en-GB" dirty="0"/>
              <a:t> in </a:t>
            </a:r>
            <a:r>
              <a:rPr lang="en-GB" b="1" dirty="0"/>
              <a:t>Peru</a:t>
            </a:r>
            <a:r>
              <a:rPr lang="en-GB" dirty="0"/>
              <a:t>.</a:t>
            </a:r>
            <a:r>
              <a:rPr lang="en-US" dirty="0"/>
              <a:t> </a:t>
            </a:r>
          </a:p>
        </p:txBody>
      </p:sp>
      <p:pic>
        <p:nvPicPr>
          <p:cNvPr id="6" name="Picture 5" descr="up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2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Tumbes, Peru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charset="0"/>
              </a:rPr>
              <a:t>Department</a:t>
            </a:r>
            <a:r>
              <a:rPr lang="en-US" dirty="0">
                <a:ea typeface="ＭＳ Ｐゴシック" charset="0"/>
              </a:rPr>
              <a:t>: Tumbes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charset="0"/>
              </a:rPr>
              <a:t>Population</a:t>
            </a:r>
            <a:r>
              <a:rPr lang="en-US" dirty="0">
                <a:ea typeface="ＭＳ Ｐゴシック" charset="0"/>
              </a:rPr>
              <a:t>: ~200,000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charset="0"/>
              </a:rPr>
              <a:t>Poverty level</a:t>
            </a:r>
            <a:r>
              <a:rPr lang="en-US" dirty="0">
                <a:ea typeface="ＭＳ Ｐゴシック" charset="0"/>
              </a:rPr>
              <a:t>: ~25.0%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ea typeface="ＭＳ Ｐゴシック" charset="0"/>
              </a:rPr>
              <a:t>Hypertension</a:t>
            </a:r>
            <a:r>
              <a:rPr lang="en-US" dirty="0">
                <a:ea typeface="ＭＳ Ｐゴシック" charset="0"/>
              </a:rPr>
              <a:t>: 26.9%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(≥35 y/o, in 2010)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34" r="-3083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2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salt, 100% </a:t>
            </a:r>
            <a:r>
              <a:rPr lang="en-US" dirty="0" err="1"/>
              <a:t>NaCl</a:t>
            </a:r>
            <a:endParaRPr lang="en-US" dirty="0"/>
          </a:p>
        </p:txBody>
      </p:sp>
      <p:pic>
        <p:nvPicPr>
          <p:cNvPr id="14338" name="Picture 3" descr="DSCN498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>
            <a:fillRect/>
          </a:stretch>
        </p:blipFill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2" descr="DSCN4981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287"/>
          <a:stretch>
            <a:fillRect/>
          </a:stretch>
        </p:blipFill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semi-rural villages</a:t>
            </a:r>
          </a:p>
          <a:p>
            <a:pPr lvl="1"/>
            <a:r>
              <a:rPr lang="en-US" dirty="0"/>
              <a:t>Agriculture or fishing</a:t>
            </a:r>
          </a:p>
          <a:p>
            <a:r>
              <a:rPr lang="en-US" dirty="0"/>
              <a:t>All adults ≥18yo</a:t>
            </a:r>
          </a:p>
          <a:p>
            <a:pPr lvl="1"/>
            <a:r>
              <a:rPr lang="en-GB" dirty="0"/>
              <a:t>2376/2605 (91.2%) enrolled</a:t>
            </a:r>
            <a:endParaRPr lang="en-US" dirty="0"/>
          </a:p>
          <a:p>
            <a:r>
              <a:rPr lang="en-US" dirty="0">
                <a:solidFill>
                  <a:srgbClr val="B51E31"/>
                </a:solidFill>
              </a:rPr>
              <a:t>Excluded</a:t>
            </a:r>
          </a:p>
          <a:p>
            <a:pPr lvl="1"/>
            <a:r>
              <a:rPr lang="en-US" dirty="0"/>
              <a:t>chronic kidney disease </a:t>
            </a:r>
          </a:p>
          <a:p>
            <a:pPr lvl="1"/>
            <a:r>
              <a:rPr lang="en-US" dirty="0"/>
              <a:t>heart disease, digoxin </a:t>
            </a:r>
            <a:r>
              <a:rPr lang="en-US" dirty="0" err="1"/>
              <a:t>tx</a:t>
            </a:r>
            <a:endParaRPr lang="en-US" dirty="0"/>
          </a:p>
        </p:txBody>
      </p:sp>
      <p:pic>
        <p:nvPicPr>
          <p:cNvPr id="5" name="Content Placeholder 5" descr="C:\Users\VPL\Desktop\foto Pancho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/>
          <a:srcRect l="22409" r="22409"/>
          <a:stretch/>
        </p:blipFill>
        <p:spPr bwMode="auto"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436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 guarantee the full replacement of salt in the entire village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What? 	Salt substitute </a:t>
            </a:r>
          </a:p>
          <a:p>
            <a:pPr lvl="1"/>
            <a:r>
              <a:rPr lang="en-US" dirty="0"/>
              <a:t>How? 	Free of charge </a:t>
            </a:r>
            <a:r>
              <a:rPr lang="en-US" dirty="0">
                <a:solidFill>
                  <a:srgbClr val="B51E31"/>
                </a:solidFill>
              </a:rPr>
              <a:t>but </a:t>
            </a:r>
            <a:r>
              <a:rPr lang="en-US" dirty="0"/>
              <a:t>in exchange of regular salt (*)</a:t>
            </a:r>
          </a:p>
          <a:p>
            <a:pPr lvl="1"/>
            <a:r>
              <a:rPr lang="en-US" dirty="0"/>
              <a:t>Where?	Families, small shops, bakeries and community 					kitchens, food vendors including street vendors					and restaurants. </a:t>
            </a:r>
          </a:p>
          <a:p>
            <a:pPr lvl="1"/>
            <a:r>
              <a:rPr lang="en-US" dirty="0"/>
              <a:t>When? 	2014-2017</a:t>
            </a:r>
          </a:p>
          <a:p>
            <a:pPr marL="457200" lvl="1" indent="0">
              <a:buNone/>
            </a:pPr>
            <a:endParaRPr lang="en-US" sz="1100" dirty="0"/>
          </a:p>
          <a:p>
            <a:pPr marL="457200" lvl="1" indent="0">
              <a:buNone/>
            </a:pPr>
            <a:r>
              <a:rPr lang="en-US" sz="1100" dirty="0"/>
              <a:t>(*) 1 Kg of regular salt ~US$ 0.20-0.30</a:t>
            </a:r>
          </a:p>
          <a:p>
            <a:endParaRPr lang="en-US" dirty="0"/>
          </a:p>
        </p:txBody>
      </p:sp>
      <p:pic>
        <p:nvPicPr>
          <p:cNvPr id="6" name="Picture 5" descr="up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27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B51E31"/>
                </a:solidFill>
              </a:rPr>
              <a:t>Primary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Systolic blood pressure (SBP)</a:t>
            </a:r>
          </a:p>
          <a:p>
            <a:r>
              <a:rPr lang="en-US" dirty="0"/>
              <a:t>Diastolic blood pressure (DBP)</a:t>
            </a:r>
          </a:p>
          <a:p>
            <a:endParaRPr lang="en-US" dirty="0"/>
          </a:p>
          <a:p>
            <a:pPr lvl="1"/>
            <a:r>
              <a:rPr lang="en-GB" dirty="0"/>
              <a:t>BP measured </a:t>
            </a:r>
            <a:r>
              <a:rPr lang="en-GB" dirty="0">
                <a:solidFill>
                  <a:srgbClr val="B51E31"/>
                </a:solidFill>
              </a:rPr>
              <a:t>every 5 months</a:t>
            </a:r>
          </a:p>
          <a:p>
            <a:pPr lvl="1"/>
            <a:r>
              <a:rPr lang="en-GB" dirty="0">
                <a:solidFill>
                  <a:srgbClr val="B51E31"/>
                </a:solidFill>
              </a:rPr>
              <a:t>7 rounds of measurements</a:t>
            </a:r>
            <a:endParaRPr lang="en-US" dirty="0">
              <a:solidFill>
                <a:srgbClr val="B51E3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B51E31"/>
                </a:solidFill>
              </a:rPr>
              <a:t>Secondary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30288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Incidence of hypertension</a:t>
            </a:r>
          </a:p>
          <a:p>
            <a:pPr lvl="1"/>
            <a:r>
              <a:rPr lang="en-US" dirty="0"/>
              <a:t>SBP ≥140 mm Hg or </a:t>
            </a:r>
            <a:br>
              <a:rPr lang="en-US" dirty="0"/>
            </a:br>
            <a:r>
              <a:rPr lang="en-US" dirty="0"/>
              <a:t>DBP ≥90 mm Hg</a:t>
            </a:r>
          </a:p>
          <a:p>
            <a:pPr lvl="1"/>
            <a:endParaRPr lang="en-US" sz="1300" dirty="0"/>
          </a:p>
          <a:p>
            <a:r>
              <a:rPr lang="en-US" dirty="0"/>
              <a:t>Changes in levels of sodium and potassium excretion in 24-hour urine. </a:t>
            </a:r>
          </a:p>
          <a:p>
            <a:pPr lvl="1"/>
            <a:r>
              <a:rPr lang="en-US" dirty="0"/>
              <a:t>random sub-sample of participants</a:t>
            </a:r>
          </a:p>
          <a:p>
            <a:pPr lvl="1"/>
            <a:endParaRPr lang="en-US" sz="1200" dirty="0"/>
          </a:p>
          <a:p>
            <a:r>
              <a:rPr lang="en-US" dirty="0"/>
              <a:t>SBP and DBP</a:t>
            </a:r>
          </a:p>
          <a:p>
            <a:pPr lvl="1"/>
            <a:r>
              <a:rPr lang="en-US" dirty="0"/>
              <a:t>by HT status </a:t>
            </a:r>
          </a:p>
          <a:p>
            <a:pPr lvl="1"/>
            <a:r>
              <a:rPr lang="en-US" dirty="0"/>
              <a:t>by age groups</a:t>
            </a:r>
          </a:p>
        </p:txBody>
      </p:sp>
    </p:spTree>
    <p:extLst>
      <p:ext uri="{BB962C8B-B14F-4D97-AF65-F5344CB8AC3E}">
        <p14:creationId xmlns:p14="http://schemas.microsoft.com/office/powerpoint/2010/main" val="33901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G_445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 t="12499" b="12499"/>
          <a:stretch>
            <a:fillRect/>
          </a:stretch>
        </p:blipFill>
        <p:spPr>
          <a:xfrm>
            <a:off x="0" y="0"/>
            <a:ext cx="9180513" cy="5164138"/>
          </a:xfrm>
          <a:noFill/>
        </p:spPr>
      </p:pic>
      <p:sp>
        <p:nvSpPr>
          <p:cNvPr id="43011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</p:spPr>
        <p:txBody>
          <a:bodyPr/>
          <a:lstStyle/>
          <a:p>
            <a:fld id="{FE08BB55-D37B-4174-A1CF-CAF4DD6EAFF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10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Formative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optimal flavor</a:t>
            </a:r>
          </a:p>
          <a:p>
            <a:pPr lvl="1"/>
            <a:r>
              <a:rPr lang="en-US" dirty="0"/>
              <a:t>Triangle taste test</a:t>
            </a:r>
          </a:p>
          <a:p>
            <a:pPr lvl="1"/>
            <a:r>
              <a:rPr lang="en-US" dirty="0"/>
              <a:t>75% </a:t>
            </a:r>
            <a:r>
              <a:rPr lang="en-US" dirty="0" err="1"/>
              <a:t>NaCl</a:t>
            </a:r>
            <a:r>
              <a:rPr lang="en-US" dirty="0"/>
              <a:t> &amp; 25% </a:t>
            </a:r>
            <a:r>
              <a:rPr lang="en-US" dirty="0" err="1"/>
              <a:t>KCl</a:t>
            </a:r>
            <a:r>
              <a:rPr lang="en-US" dirty="0"/>
              <a:t> </a:t>
            </a:r>
          </a:p>
          <a:p>
            <a:r>
              <a:rPr lang="en-US" dirty="0"/>
              <a:t>Identify target audience</a:t>
            </a:r>
          </a:p>
          <a:p>
            <a:pPr lvl="1"/>
            <a:r>
              <a:rPr lang="en-US" dirty="0"/>
              <a:t>Interviews + focus groups</a:t>
            </a:r>
          </a:p>
          <a:p>
            <a:pPr lvl="1"/>
            <a:r>
              <a:rPr lang="en-US" dirty="0"/>
              <a:t>Women &amp; community</a:t>
            </a:r>
          </a:p>
          <a:p>
            <a:r>
              <a:rPr lang="en-US" dirty="0"/>
              <a:t>Develop product identity </a:t>
            </a:r>
          </a:p>
          <a:p>
            <a:pPr lvl="1"/>
            <a:r>
              <a:rPr lang="en-US" dirty="0"/>
              <a:t>Short questionnaire</a:t>
            </a:r>
          </a:p>
          <a:p>
            <a:pPr lvl="1"/>
            <a:r>
              <a:rPr lang="en-US" dirty="0"/>
              <a:t>60 participants, 10 per village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C:\Users\VPL\Downloads\01 sal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7591" r="12990" b="52592"/>
          <a:stretch>
            <a:fillRect/>
          </a:stretch>
        </p:blipFill>
        <p:spPr bwMode="auto">
          <a:xfrm>
            <a:off x="4380905" y="3144331"/>
            <a:ext cx="1870574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fbcdn-sphotos-d-a.akamaihd.net/hphotos-ak-prn2/t1.0-9/10154564_704960352901430_1932755402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1" t="2" b="16769"/>
          <a:stretch>
            <a:fillRect/>
          </a:stretch>
        </p:blipFill>
        <p:spPr bwMode="auto">
          <a:xfrm>
            <a:off x="5308908" y="1192682"/>
            <a:ext cx="2818742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:\Users\VPL\Desktop\Photography 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3144331"/>
            <a:ext cx="2124317" cy="182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>
                <a:latin typeface="Gill Sans MT"/>
                <a:ea typeface="ＭＳ Ｐゴシック" charset="0"/>
                <a:cs typeface="Gill Sans MT"/>
              </a:rPr>
              <a:t>Conflicts</a:t>
            </a:r>
            <a:r>
              <a:rPr lang="es-ES" dirty="0">
                <a:latin typeface="Gill Sans MT"/>
                <a:ea typeface="ＭＳ Ｐゴシック" charset="0"/>
                <a:cs typeface="Gill Sans MT"/>
              </a:rPr>
              <a:t> of </a:t>
            </a:r>
            <a:r>
              <a:rPr lang="es-ES" dirty="0" err="1">
                <a:latin typeface="Gill Sans MT"/>
                <a:ea typeface="ＭＳ Ｐゴシック" charset="0"/>
                <a:cs typeface="Gill Sans MT"/>
              </a:rPr>
              <a:t>interests</a:t>
            </a:r>
            <a:r>
              <a:rPr lang="es-ES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s-PE" dirty="0">
                <a:latin typeface="Gill Sans MT"/>
                <a:cs typeface="Gill Sans MT"/>
              </a:rPr>
              <a:t>@jjaimemiranda</a:t>
            </a:r>
            <a:endParaRPr lang="es-ES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9" name="8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sz="2400" dirty="0">
                <a:latin typeface="Gill Sans MT"/>
                <a:cs typeface="Gill Sans MT"/>
              </a:rPr>
              <a:t>This study</a:t>
            </a:r>
          </a:p>
          <a:p>
            <a:pPr lvl="1">
              <a:defRPr/>
            </a:pPr>
            <a:r>
              <a:rPr lang="en-GB" sz="2000" dirty="0">
                <a:latin typeface="Gill Sans MT"/>
                <a:cs typeface="Gill Sans MT"/>
              </a:rPr>
              <a:t>Funded by NHLBI-NIH</a:t>
            </a:r>
          </a:p>
          <a:p>
            <a:pPr lvl="1">
              <a:defRPr/>
            </a:pPr>
            <a:r>
              <a:rPr lang="en-GB" sz="2000" dirty="0">
                <a:latin typeface="Gill Sans MT"/>
                <a:cs typeface="Gill Sans MT"/>
              </a:rPr>
              <a:t>Global Alliance for Chronic Diseases (GACD) programme</a:t>
            </a:r>
          </a:p>
          <a:p>
            <a:pPr lvl="1">
              <a:defRPr/>
            </a:pPr>
            <a:r>
              <a:rPr lang="en-GB" sz="2000" dirty="0">
                <a:latin typeface="Gill Sans MT"/>
                <a:cs typeface="Gill Sans MT"/>
              </a:rPr>
              <a:t>NCT01960972</a:t>
            </a:r>
          </a:p>
          <a:p>
            <a:pPr>
              <a:defRPr/>
            </a:pPr>
            <a:r>
              <a:rPr lang="en-GB" sz="2400" dirty="0">
                <a:latin typeface="Gill Sans MT"/>
                <a:cs typeface="Gill Sans MT"/>
              </a:rPr>
              <a:t>Me</a:t>
            </a:r>
            <a:endParaRPr lang="en-GB" sz="2000" dirty="0">
              <a:latin typeface="Gill Sans MT"/>
              <a:cs typeface="Gill Sans MT"/>
            </a:endParaRPr>
          </a:p>
          <a:p>
            <a:pPr lvl="1">
              <a:defRPr/>
            </a:pPr>
            <a:r>
              <a:rPr lang="en-GB" sz="2000" dirty="0">
                <a:latin typeface="Gill Sans MT"/>
                <a:cs typeface="Gill Sans MT"/>
              </a:rPr>
              <a:t>AHPSR/WHO, CONCYTEC, GCC, IDRC, MRC, NIH, SNF, Wellcome, WDF</a:t>
            </a:r>
          </a:p>
          <a:p>
            <a:pPr lvl="1">
              <a:defRPr/>
            </a:pPr>
            <a:r>
              <a:rPr lang="en-GB" sz="2400" dirty="0">
                <a:latin typeface="Gill Sans MT"/>
                <a:cs typeface="Gill Sans MT"/>
              </a:rPr>
              <a:t>No </a:t>
            </a:r>
            <a:r>
              <a:rPr lang="en-GB" sz="2400" dirty="0" err="1">
                <a:latin typeface="Gill Sans MT"/>
                <a:cs typeface="Gill Sans MT"/>
              </a:rPr>
              <a:t>pharma</a:t>
            </a:r>
            <a:r>
              <a:rPr lang="en-GB" sz="2400" dirty="0">
                <a:latin typeface="Gill Sans MT"/>
                <a:cs typeface="Gill Sans MT"/>
              </a:rPr>
              <a:t> funding</a:t>
            </a:r>
          </a:p>
          <a:p>
            <a:pPr>
              <a:defRPr/>
            </a:pPr>
            <a:endParaRPr lang="en-GB" sz="2400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endParaRPr lang="en-GB" dirty="0">
              <a:latin typeface="Gill Sans MT"/>
              <a:cs typeface="Gill Sans MT"/>
            </a:endParaRPr>
          </a:p>
          <a:p>
            <a:endParaRPr lang="en-US" dirty="0"/>
          </a:p>
        </p:txBody>
      </p:sp>
      <p:pic>
        <p:nvPicPr>
          <p:cNvPr id="10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8" r="-9488"/>
          <a:stretch>
            <a:fillRect/>
          </a:stretch>
        </p:blipFill>
        <p:spPr>
          <a:xfrm>
            <a:off x="6660232" y="1200151"/>
            <a:ext cx="2026568" cy="1703345"/>
          </a:xfrm>
          <a:prstGeom prst="rect">
            <a:avLst/>
          </a:prstGeom>
        </p:spPr>
      </p:pic>
      <p:pic>
        <p:nvPicPr>
          <p:cNvPr id="4" name="Picture 3" descr="GAC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465273"/>
            <a:ext cx="1728192" cy="834669"/>
          </a:xfrm>
          <a:prstGeom prst="rect">
            <a:avLst/>
          </a:prstGeom>
        </p:spPr>
      </p:pic>
      <p:pic>
        <p:nvPicPr>
          <p:cNvPr id="5" name="Picture 4" descr="NHLB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062958"/>
            <a:ext cx="1728192" cy="372888"/>
          </a:xfrm>
          <a:prstGeom prst="rect">
            <a:avLst/>
          </a:prstGeom>
        </p:spPr>
      </p:pic>
      <p:pic>
        <p:nvPicPr>
          <p:cNvPr id="16" name="Picture 15" descr="PUCP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4" y="3341152"/>
            <a:ext cx="1911095" cy="955548"/>
          </a:xfrm>
          <a:prstGeom prst="rect">
            <a:avLst/>
          </a:prstGeom>
        </p:spPr>
      </p:pic>
      <p:pic>
        <p:nvPicPr>
          <p:cNvPr id="17" name="Picture 16" descr="downloa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44" y="2747361"/>
            <a:ext cx="1911095" cy="504073"/>
          </a:xfrm>
          <a:prstGeom prst="rect">
            <a:avLst/>
          </a:prstGeom>
        </p:spPr>
      </p:pic>
      <p:pic>
        <p:nvPicPr>
          <p:cNvPr id="19" name="Picture 18" descr="CRONICA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82" y="1203598"/>
            <a:ext cx="1908958" cy="529684"/>
          </a:xfrm>
          <a:prstGeom prst="rect">
            <a:avLst/>
          </a:prstGeom>
        </p:spPr>
      </p:pic>
      <p:pic>
        <p:nvPicPr>
          <p:cNvPr id="14" name="Picture 13" descr="upch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82" y="1790499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836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Identity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Name</a:t>
            </a:r>
            <a:r>
              <a:rPr lang="en-US" dirty="0"/>
              <a:t>: Liz</a:t>
            </a:r>
          </a:p>
          <a:p>
            <a:r>
              <a:rPr lang="en-US" b="1" dirty="0"/>
              <a:t>Character</a:t>
            </a:r>
            <a:r>
              <a:rPr lang="en-US" dirty="0"/>
              <a:t>: Local women</a:t>
            </a:r>
          </a:p>
          <a:p>
            <a:r>
              <a:rPr lang="en-US" b="1" dirty="0"/>
              <a:t>Packaging</a:t>
            </a:r>
            <a:r>
              <a:rPr lang="en-US" dirty="0"/>
              <a:t>:  Transparent plastic bags, red and orange colors, including product information, 1 Kg</a:t>
            </a:r>
          </a:p>
          <a:p>
            <a:r>
              <a:rPr lang="en-US" b="1" dirty="0"/>
              <a:t>Salt container</a:t>
            </a:r>
            <a:r>
              <a:rPr lang="en-US" dirty="0"/>
              <a:t>: Plastic, screw cap, 1 Kg. capacity.</a:t>
            </a:r>
          </a:p>
        </p:txBody>
      </p:sp>
      <p:pic>
        <p:nvPicPr>
          <p:cNvPr id="7" name="Picture 8" descr="C:\Users\Administrador\Downloads\20141104_0956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63" t="-15351" r="36921" b="15351"/>
          <a:stretch/>
        </p:blipFill>
        <p:spPr bwMode="auto">
          <a:xfrm>
            <a:off x="4067944" y="762450"/>
            <a:ext cx="4618855" cy="3484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04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 txBox="1">
            <a:spLocks/>
          </p:cNvSpPr>
          <p:nvPr/>
        </p:nvSpPr>
        <p:spPr>
          <a:xfrm>
            <a:off x="374844" y="183742"/>
            <a:ext cx="4040188" cy="4798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B51E31"/>
                </a:solidFill>
              </a:rPr>
              <a:t>Product</a:t>
            </a:r>
            <a:r>
              <a:rPr lang="en-US" sz="2000" dirty="0"/>
              <a:t> | Salt Liz</a:t>
            </a:r>
          </a:p>
        </p:txBody>
      </p:sp>
      <p:sp>
        <p:nvSpPr>
          <p:cNvPr id="10" name="Text Placeholder 8"/>
          <p:cNvSpPr txBox="1">
            <a:spLocks/>
          </p:cNvSpPr>
          <p:nvPr/>
        </p:nvSpPr>
        <p:spPr>
          <a:xfrm>
            <a:off x="3842593" y="183742"/>
            <a:ext cx="4041775" cy="4798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B51E31"/>
                </a:solidFill>
              </a:rPr>
              <a:t>Price</a:t>
            </a:r>
            <a:r>
              <a:rPr lang="en-US" sz="2000" dirty="0"/>
              <a:t> | Exchange</a:t>
            </a:r>
          </a:p>
        </p:txBody>
      </p:sp>
      <p:pic>
        <p:nvPicPr>
          <p:cNvPr id="11" name="Picture 8" descr="C:\Users\Administrador\Downloads\20141104_0956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" r="2992" b="13204"/>
          <a:stretch/>
        </p:blipFill>
        <p:spPr bwMode="auto">
          <a:xfrm>
            <a:off x="889561" y="565790"/>
            <a:ext cx="3010754" cy="16459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/>
          <a:srcRect l="-61" t="2499" r="4300" b="-615"/>
          <a:stretch/>
        </p:blipFill>
        <p:spPr bwMode="auto">
          <a:xfrm>
            <a:off x="4385043" y="565790"/>
            <a:ext cx="2956874" cy="164592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 Placeholder 4"/>
          <p:cNvSpPr txBox="1">
            <a:spLocks/>
          </p:cNvSpPr>
          <p:nvPr/>
        </p:nvSpPr>
        <p:spPr>
          <a:xfrm>
            <a:off x="3842593" y="2283718"/>
            <a:ext cx="4041775" cy="47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B51E31"/>
                </a:solidFill>
              </a:rPr>
              <a:t>Promotion</a:t>
            </a:r>
            <a:r>
              <a:rPr lang="en-US" sz="2000" dirty="0"/>
              <a:t> | Campaign</a:t>
            </a:r>
          </a:p>
        </p:txBody>
      </p:sp>
      <p:pic>
        <p:nvPicPr>
          <p:cNvPr id="14" name="Picture 2" descr="C:\Users\VPL\Desktop\Foto distribució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r="2039" b="37785"/>
          <a:stretch/>
        </p:blipFill>
        <p:spPr bwMode="auto">
          <a:xfrm>
            <a:off x="1346803" y="2696732"/>
            <a:ext cx="2096270" cy="16459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6017"/>
          <a:stretch/>
        </p:blipFill>
        <p:spPr bwMode="auto">
          <a:xfrm>
            <a:off x="4553945" y="2695940"/>
            <a:ext cx="2619071" cy="16459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Placeholder 8"/>
          <p:cNvSpPr txBox="1">
            <a:spLocks/>
          </p:cNvSpPr>
          <p:nvPr/>
        </p:nvSpPr>
        <p:spPr>
          <a:xfrm>
            <a:off x="374844" y="2283718"/>
            <a:ext cx="4040188" cy="479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B51E31"/>
                </a:solidFill>
              </a:rPr>
              <a:t>Place</a:t>
            </a:r>
            <a:r>
              <a:rPr lang="en-US" sz="2000" dirty="0"/>
              <a:t> | Door-to-door + network</a:t>
            </a:r>
          </a:p>
        </p:txBody>
      </p:sp>
      <p:sp>
        <p:nvSpPr>
          <p:cNvPr id="17" name="Vertical Title 16"/>
          <p:cNvSpPr>
            <a:spLocks noGrp="1"/>
          </p:cNvSpPr>
          <p:nvPr>
            <p:ph type="title" orient="vert"/>
          </p:nvPr>
        </p:nvSpPr>
        <p:spPr>
          <a:xfrm>
            <a:off x="7956376" y="123478"/>
            <a:ext cx="864096" cy="438199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Social Marketing Campaign </a:t>
            </a:r>
            <a:r>
              <a:rPr lang="en-US" sz="2800" dirty="0">
                <a:solidFill>
                  <a:srgbClr val="B51E31"/>
                </a:solidFill>
              </a:rPr>
              <a:t>4Ps</a:t>
            </a:r>
          </a:p>
        </p:txBody>
      </p:sp>
    </p:spTree>
    <p:extLst>
      <p:ext uri="{BB962C8B-B14F-4D97-AF65-F5344CB8AC3E}">
        <p14:creationId xmlns:p14="http://schemas.microsoft.com/office/powerpoint/2010/main" val="1201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245763" name="Picture 3" descr="P101005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b="12499"/>
          <a:stretch/>
        </p:blipFill>
        <p:spPr>
          <a:xfrm>
            <a:off x="-36513" y="-20638"/>
            <a:ext cx="9217026" cy="5184776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89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Table 1: Baseline characteristics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777102"/>
              </p:ext>
            </p:extLst>
          </p:nvPr>
        </p:nvGraphicFramePr>
        <p:xfrm>
          <a:off x="1331714" y="1059582"/>
          <a:ext cx="3384302" cy="362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4" imgW="5765800" imgH="5295900" progId="Word.Document.12">
                  <p:embed/>
                </p:oleObj>
              </mc:Choice>
              <mc:Fallback>
                <p:oleObj name="Document" r:id="rId4" imgW="5765800" imgH="529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1714" y="1059582"/>
                        <a:ext cx="3384302" cy="362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736954"/>
              </p:ext>
            </p:extLst>
          </p:nvPr>
        </p:nvGraphicFramePr>
        <p:xfrm>
          <a:off x="5148188" y="1021428"/>
          <a:ext cx="3240236" cy="4122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6" imgW="5765800" imgH="6261100" progId="Word.Document.12">
                  <p:embed/>
                </p:oleObj>
              </mc:Choice>
              <mc:Fallback>
                <p:oleObj name="Document" r:id="rId6" imgW="5765800" imgH="626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8188" y="1021428"/>
                        <a:ext cx="3240236" cy="4122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ame 2"/>
          <p:cNvSpPr/>
          <p:nvPr/>
        </p:nvSpPr>
        <p:spPr>
          <a:xfrm>
            <a:off x="1259632" y="2499742"/>
            <a:ext cx="3456384" cy="288032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51E31"/>
                </a:solidFill>
              </a:ln>
              <a:noFill/>
            </a:endParaRPr>
          </a:p>
        </p:txBody>
      </p:sp>
      <p:sp>
        <p:nvSpPr>
          <p:cNvPr id="7" name="Frame 6"/>
          <p:cNvSpPr/>
          <p:nvPr/>
        </p:nvSpPr>
        <p:spPr>
          <a:xfrm>
            <a:off x="5004048" y="1923678"/>
            <a:ext cx="3456384" cy="288032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51E31"/>
                </a:solidFill>
              </a:ln>
              <a:noFill/>
            </a:endParaRPr>
          </a:p>
        </p:txBody>
      </p:sp>
      <p:sp>
        <p:nvSpPr>
          <p:cNvPr id="9" name="Frame 8"/>
          <p:cNvSpPr/>
          <p:nvPr/>
        </p:nvSpPr>
        <p:spPr>
          <a:xfrm>
            <a:off x="5004048" y="3867894"/>
            <a:ext cx="3456384" cy="432048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51E31"/>
                </a:solidFill>
              </a:ln>
              <a:noFill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5004048" y="4443958"/>
            <a:ext cx="3456384" cy="288032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51E31"/>
                </a:solidFill>
              </a:ln>
              <a:noFill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004048" y="2715766"/>
            <a:ext cx="3456384" cy="288032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noFill/>
            </a:endParaRPr>
          </a:p>
        </p:txBody>
      </p:sp>
      <p:sp>
        <p:nvSpPr>
          <p:cNvPr id="15" name="Frame 14"/>
          <p:cNvSpPr/>
          <p:nvPr/>
        </p:nvSpPr>
        <p:spPr>
          <a:xfrm>
            <a:off x="5004048" y="3363838"/>
            <a:ext cx="3456384" cy="432048"/>
          </a:xfrm>
          <a:prstGeom prst="frame">
            <a:avLst/>
          </a:prstGeom>
          <a:solidFill>
            <a:srgbClr val="B51E31"/>
          </a:solidFill>
          <a:ln>
            <a:solidFill>
              <a:srgbClr val="B51E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51E3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6048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9" grpId="0" animBg="1"/>
      <p:bldP spid="11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3507854"/>
            <a:ext cx="5486400" cy="425053"/>
          </a:xfrm>
        </p:spPr>
        <p:txBody>
          <a:bodyPr/>
          <a:lstStyle/>
          <a:p>
            <a:pPr algn="ctr"/>
            <a:r>
              <a:rPr lang="en-US" dirty="0"/>
              <a:t>Overall reductions in SBP and DBP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771800" y="3932907"/>
            <a:ext cx="5486400" cy="65506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SBP </a:t>
            </a:r>
            <a:r>
              <a:rPr lang="en-GB" dirty="0">
                <a:solidFill>
                  <a:srgbClr val="B51E31"/>
                </a:solidFill>
              </a:rPr>
              <a:t>-1.23 mm Hg</a:t>
            </a:r>
            <a:r>
              <a:rPr lang="en-GB" dirty="0"/>
              <a:t> [95% CI -0.38; -2.07], p = 0.004</a:t>
            </a:r>
          </a:p>
          <a:p>
            <a:pPr algn="ctr"/>
            <a:r>
              <a:rPr lang="en-GB" dirty="0"/>
              <a:t>DBP </a:t>
            </a:r>
            <a:r>
              <a:rPr lang="en-GB" dirty="0">
                <a:solidFill>
                  <a:srgbClr val="B51E31"/>
                </a:solidFill>
              </a:rPr>
              <a:t>-0.72 mm Hg</a:t>
            </a:r>
            <a:r>
              <a:rPr lang="en-GB" dirty="0"/>
              <a:t> [95% CI -0.10; -1.34], p = 0.022</a:t>
            </a:r>
          </a:p>
        </p:txBody>
      </p:sp>
      <p:pic>
        <p:nvPicPr>
          <p:cNvPr id="4" name="Picture Placeholder 3" descr="Rplot.jpe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>
            <a:fillRect/>
          </a:stretch>
        </p:blipFill>
        <p:spPr>
          <a:xfrm>
            <a:off x="2771800" y="459581"/>
            <a:ext cx="5486400" cy="2721204"/>
          </a:xfrm>
        </p:spPr>
      </p:pic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892010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</p:spPr>
        <p:txBody>
          <a:bodyPr/>
          <a:lstStyle/>
          <a:p>
            <a:pPr algn="ctr"/>
            <a:r>
              <a:rPr lang="en-US" dirty="0"/>
              <a:t>Reductions </a:t>
            </a:r>
            <a:br>
              <a:rPr lang="en-US" dirty="0"/>
            </a:br>
            <a:r>
              <a:rPr lang="en-US" dirty="0"/>
              <a:t>in SBP and DBP</a:t>
            </a:r>
          </a:p>
        </p:txBody>
      </p:sp>
      <p:pic>
        <p:nvPicPr>
          <p:cNvPr id="4" name="Picture Placeholder 3" descr="Rplot02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50" r="-14450"/>
          <a:stretch>
            <a:fillRect/>
          </a:stretch>
        </p:blipFill>
        <p:spPr>
          <a:xfrm>
            <a:off x="2758433" y="204786"/>
            <a:ext cx="5928367" cy="4599211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People with hypertension</a:t>
            </a:r>
          </a:p>
          <a:p>
            <a:pPr algn="ctr"/>
            <a:r>
              <a:rPr lang="en-GB" dirty="0"/>
              <a:t>SBP </a:t>
            </a:r>
            <a:r>
              <a:rPr lang="en-GB" dirty="0">
                <a:solidFill>
                  <a:srgbClr val="B51E31"/>
                </a:solidFill>
              </a:rPr>
              <a:t>-1.92 mm Hg</a:t>
            </a:r>
            <a:r>
              <a:rPr lang="en-GB" dirty="0"/>
              <a:t> [95% CI -3.29; -0.54]</a:t>
            </a:r>
            <a:endParaRPr lang="en-US" dirty="0"/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Subjects ≥60 </a:t>
            </a:r>
            <a:r>
              <a:rPr lang="en-US" dirty="0" err="1">
                <a:solidFill>
                  <a:srgbClr val="000000"/>
                </a:solidFill>
              </a:rPr>
              <a:t>yo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GB" dirty="0">
                <a:solidFill>
                  <a:srgbClr val="000000"/>
                </a:solidFill>
              </a:rPr>
              <a:t>SBP </a:t>
            </a:r>
            <a:r>
              <a:rPr lang="en-GB" dirty="0">
                <a:solidFill>
                  <a:srgbClr val="B51E31"/>
                </a:solidFill>
              </a:rPr>
              <a:t>-2.17 mm Hg</a:t>
            </a:r>
            <a:r>
              <a:rPr lang="en-GB" dirty="0"/>
              <a:t> [95% CI -3.67; -0.68]</a:t>
            </a:r>
            <a:endParaRPr lang="en-US" dirty="0"/>
          </a:p>
        </p:txBody>
      </p:sp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892010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78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304" y="3675955"/>
            <a:ext cx="6668144" cy="42505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Cumulative probability of developing hypertension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8352" y="4101008"/>
            <a:ext cx="5804048" cy="630982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Fully-adjusted model:</a:t>
            </a:r>
            <a:r>
              <a:rPr lang="en-GB" baseline="30000" dirty="0"/>
              <a:t> </a:t>
            </a:r>
            <a:r>
              <a:rPr lang="en-GB" dirty="0"/>
              <a:t>HR </a:t>
            </a:r>
            <a:r>
              <a:rPr lang="mr-IN" dirty="0">
                <a:solidFill>
                  <a:srgbClr val="B51E31"/>
                </a:solidFill>
              </a:rPr>
              <a:t>0.45</a:t>
            </a:r>
            <a:r>
              <a:rPr lang="en-GB" dirty="0"/>
              <a:t> [95</a:t>
            </a:r>
            <a:r>
              <a:rPr lang="en-GB" dirty="0">
                <a:solidFill>
                  <a:srgbClr val="000000"/>
                </a:solidFill>
              </a:rPr>
              <a:t>% CI </a:t>
            </a:r>
            <a:r>
              <a:rPr lang="mr-IN" dirty="0">
                <a:solidFill>
                  <a:srgbClr val="000000"/>
                </a:solidFill>
              </a:rPr>
              <a:t>0.31 – 0.66</a:t>
            </a:r>
            <a:r>
              <a:rPr lang="en-US" dirty="0">
                <a:solidFill>
                  <a:srgbClr val="000000"/>
                </a:solidFill>
              </a:rPr>
              <a:t>], p</a:t>
            </a:r>
            <a:r>
              <a:rPr lang="mr-IN" dirty="0"/>
              <a:t>&lt;0.001</a:t>
            </a:r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>
          <a:blip r:embed="rId3"/>
          <a:srcRect l="-23315" r="-23315"/>
          <a:stretch>
            <a:fillRect/>
          </a:stretch>
        </p:blipFill>
        <p:spPr bwMode="auto">
          <a:xfrm>
            <a:off x="1850504" y="231124"/>
            <a:ext cx="6465912" cy="327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892010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24-hour urine samples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856872"/>
            <a:ext cx="4040188" cy="479822"/>
          </a:xfrm>
        </p:spPr>
        <p:txBody>
          <a:bodyPr/>
          <a:lstStyle/>
          <a:p>
            <a:r>
              <a:rPr lang="en-US" dirty="0"/>
              <a:t>Sodium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2336693"/>
            <a:ext cx="4040188" cy="2539313"/>
          </a:xfrm>
        </p:spPr>
        <p:txBody>
          <a:bodyPr>
            <a:normAutofit/>
          </a:bodyPr>
          <a:lstStyle/>
          <a:p>
            <a:r>
              <a:rPr lang="en-GB" dirty="0"/>
              <a:t>Baseline 	3.94g ± SD 1.86</a:t>
            </a:r>
          </a:p>
          <a:p>
            <a:r>
              <a:rPr lang="en-GB" dirty="0"/>
              <a:t>End			3.95g ± SD 1.83</a:t>
            </a:r>
          </a:p>
          <a:p>
            <a:pPr lvl="1"/>
            <a:r>
              <a:rPr lang="en-GB" dirty="0"/>
              <a:t>p = 0.93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9" y="1856872"/>
            <a:ext cx="4041775" cy="479822"/>
          </a:xfrm>
        </p:spPr>
        <p:txBody>
          <a:bodyPr/>
          <a:lstStyle/>
          <a:p>
            <a:r>
              <a:rPr lang="en-US" dirty="0">
                <a:solidFill>
                  <a:srgbClr val="B51E31"/>
                </a:solidFill>
              </a:rPr>
              <a:t>Potassium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9" y="2336693"/>
            <a:ext cx="4041775" cy="2539313"/>
          </a:xfrm>
        </p:spPr>
        <p:txBody>
          <a:bodyPr>
            <a:normAutofit/>
          </a:bodyPr>
          <a:lstStyle/>
          <a:p>
            <a:r>
              <a:rPr lang="en-GB" dirty="0"/>
              <a:t>Baseline 	1.97g ± SD 1.20</a:t>
            </a:r>
            <a:endParaRPr lang="en-US" dirty="0"/>
          </a:p>
          <a:p>
            <a:r>
              <a:rPr lang="en-GB" dirty="0"/>
              <a:t>End 			</a:t>
            </a:r>
            <a:r>
              <a:rPr lang="en-GB" dirty="0">
                <a:solidFill>
                  <a:srgbClr val="B51E31"/>
                </a:solidFill>
              </a:rPr>
              <a:t>2.60g</a:t>
            </a:r>
            <a:r>
              <a:rPr lang="en-GB" dirty="0"/>
              <a:t> ± SD 1.20</a:t>
            </a:r>
          </a:p>
          <a:p>
            <a:pPr lvl="1"/>
            <a:r>
              <a:rPr lang="en-GB" dirty="0">
                <a:solidFill>
                  <a:srgbClr val="B51E31"/>
                </a:solidFill>
              </a:rPr>
              <a:t>p &lt; 0.001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467544" y="748188"/>
            <a:ext cx="8229600" cy="815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r>
              <a:rPr lang="en-GB" sz="1400" dirty="0"/>
              <a:t>Random sub-sample of 600 participants</a:t>
            </a:r>
            <a:endParaRPr lang="en-US" sz="1400" dirty="0"/>
          </a:p>
        </p:txBody>
      </p:sp>
      <p:pic>
        <p:nvPicPr>
          <p:cNvPr id="13" name="Picture 12" descr="up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9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IMG_445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 t="12499" b="12499"/>
          <a:stretch>
            <a:fillRect/>
          </a:stretch>
        </p:blipFill>
        <p:spPr>
          <a:xfrm>
            <a:off x="0" y="0"/>
            <a:ext cx="9180513" cy="5164138"/>
          </a:xfrm>
          <a:noFill/>
        </p:spPr>
      </p:pic>
      <p:sp>
        <p:nvSpPr>
          <p:cNvPr id="43011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</p:spPr>
        <p:txBody>
          <a:bodyPr/>
          <a:lstStyle/>
          <a:p>
            <a:fld id="{FE08BB55-D37B-4174-A1CF-CAF4DD6EAFF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</a:rPr>
              <a:t>Pragmatic intervention</a:t>
            </a:r>
          </a:p>
        </p:txBody>
      </p:sp>
      <p:pic>
        <p:nvPicPr>
          <p:cNvPr id="14338" name="Picture 3" descr="DSCN498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8" b="-288"/>
          <a:stretch>
            <a:fillRect/>
          </a:stretch>
        </p:blipFill>
        <p:spPr>
          <a:xfrm>
            <a:off x="457200" y="1200150"/>
            <a:ext cx="4038600" cy="3046413"/>
          </a:xfr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Administrador\Downloads\20141104_095657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9" r="20102" b="7385"/>
          <a:stretch/>
        </p:blipFill>
        <p:spPr bwMode="auto"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33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Hypertension a global health issue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s-PE" dirty="0"/>
              <a:t>Individuals, households, communities and societies</a:t>
            </a:r>
          </a:p>
          <a:p>
            <a:pPr lvl="1"/>
            <a:r>
              <a:rPr lang="es-PE" dirty="0"/>
              <a:t>Health systems</a:t>
            </a:r>
          </a:p>
          <a:p>
            <a:pPr lvl="2"/>
            <a:r>
              <a:rPr lang="es-PE" dirty="0"/>
              <a:t>chronic care</a:t>
            </a:r>
          </a:p>
          <a:p>
            <a:pPr lvl="2"/>
            <a:r>
              <a:rPr lang="es-PE" dirty="0"/>
              <a:t>human resources</a:t>
            </a:r>
          </a:p>
          <a:p>
            <a:pPr lvl="2"/>
            <a:r>
              <a:rPr lang="en-US" dirty="0"/>
              <a:t>task-shifting</a:t>
            </a:r>
            <a:endParaRPr lang="es-PE" dirty="0"/>
          </a:p>
          <a:p>
            <a:pPr lvl="2"/>
            <a:endParaRPr lang="es-PE" dirty="0"/>
          </a:p>
        </p:txBody>
      </p:sp>
      <p:pic>
        <p:nvPicPr>
          <p:cNvPr id="3" name="Content Placeholder 2" descr="WHF-25%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0" r="12780"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up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90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pressure matters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sz="8800" dirty="0"/>
          </a:p>
          <a:p>
            <a:pPr marL="0" indent="0">
              <a:buNone/>
            </a:pPr>
            <a:r>
              <a:rPr lang="en-US" sz="8000" dirty="0"/>
              <a:t>“Even</a:t>
            </a:r>
            <a:r>
              <a:rPr lang="en-US" sz="8000" dirty="0">
                <a:solidFill>
                  <a:srgbClr val="B51E31"/>
                </a:solidFill>
              </a:rPr>
              <a:t> a 2 mm Hg lower usual SBP</a:t>
            </a:r>
            <a:r>
              <a:rPr lang="en-US" sz="8000" dirty="0"/>
              <a:t> would involve about </a:t>
            </a:r>
            <a:r>
              <a:rPr lang="en-US" sz="8000" dirty="0">
                <a:solidFill>
                  <a:srgbClr val="B51E31"/>
                </a:solidFill>
              </a:rPr>
              <a:t>10% lower stroke mortality</a:t>
            </a:r>
            <a:r>
              <a:rPr lang="en-US" sz="8000" dirty="0"/>
              <a:t> and about </a:t>
            </a:r>
            <a:r>
              <a:rPr lang="en-US" sz="8000" dirty="0">
                <a:solidFill>
                  <a:srgbClr val="B51E31"/>
                </a:solidFill>
              </a:rPr>
              <a:t>7% lower mortality from IHD </a:t>
            </a:r>
            <a:r>
              <a:rPr lang="en-US" sz="8000" dirty="0"/>
              <a:t>or other vascular causes in middle age.”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300" dirty="0"/>
              <a:t>Prospective Studies Collaboration.  Age-specific relevance of usual blood pressure to vascular mortality: a meta-analysis of individual data for one million adults in 61 prospective studies. </a:t>
            </a:r>
            <a:r>
              <a:rPr lang="en-US" sz="2300" i="1" dirty="0"/>
              <a:t>Lancet</a:t>
            </a:r>
            <a:r>
              <a:rPr lang="en-US" sz="2300" dirty="0"/>
              <a:t> 2002;360(9349):1903-13.</a:t>
            </a:r>
          </a:p>
        </p:txBody>
      </p:sp>
    </p:spTree>
    <p:extLst>
      <p:ext uri="{BB962C8B-B14F-4D97-AF65-F5344CB8AC3E}">
        <p14:creationId xmlns:p14="http://schemas.microsoft.com/office/powerpoint/2010/main" val="944171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Our project established an </a:t>
            </a:r>
            <a:r>
              <a:rPr lang="en-US" dirty="0">
                <a:solidFill>
                  <a:srgbClr val="B51E31"/>
                </a:solidFill>
              </a:rPr>
              <a:t>effective pragmatic population-wide</a:t>
            </a:r>
            <a:r>
              <a:rPr lang="en-US" dirty="0"/>
              <a:t> salt substitute strategy 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B51E31"/>
                </a:solidFill>
              </a:rPr>
              <a:t>Reductions in the whole population’s blood pressure</a:t>
            </a:r>
            <a:endParaRPr lang="en-US" dirty="0"/>
          </a:p>
          <a:p>
            <a:pPr lvl="1"/>
            <a:r>
              <a:rPr lang="en-US" dirty="0"/>
              <a:t>Higher reductions in high-risk groups</a:t>
            </a:r>
          </a:p>
          <a:p>
            <a:pPr lvl="2"/>
            <a:r>
              <a:rPr lang="en-US" dirty="0"/>
              <a:t>Individuals with hypertension, ≥60 years old</a:t>
            </a:r>
          </a:p>
          <a:p>
            <a:pPr lvl="1"/>
            <a:r>
              <a:rPr lang="en-US" dirty="0">
                <a:solidFill>
                  <a:srgbClr val="B51E31"/>
                </a:solidFill>
              </a:rPr>
              <a:t>55% reduction in hypertension incidence</a:t>
            </a:r>
            <a:r>
              <a:rPr lang="en-GB" dirty="0"/>
              <a:t> (HR </a:t>
            </a:r>
            <a:r>
              <a:rPr lang="mr-IN" dirty="0">
                <a:solidFill>
                  <a:srgbClr val="B51E31"/>
                </a:solidFill>
              </a:rPr>
              <a:t>0.45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6" name="Picture 5" descr="up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3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Hypertension rates and non-adherence to medication are global concerns, and non-pharmacological interventions at the population level to improve blood pressure control are required</a:t>
            </a:r>
          </a:p>
          <a:p>
            <a:r>
              <a:rPr lang="en-GB" sz="2000" dirty="0"/>
              <a:t>Our social marketing intervention demonstrated population-wide benefits</a:t>
            </a:r>
          </a:p>
          <a:p>
            <a:pPr lvl="1"/>
            <a:r>
              <a:rPr lang="en-GB" sz="1600" dirty="0">
                <a:solidFill>
                  <a:srgbClr val="B51E31"/>
                </a:solidFill>
              </a:rPr>
              <a:t>Public health gains through shifting the population distribution</a:t>
            </a:r>
            <a:endParaRPr lang="en-GB" sz="1600" dirty="0"/>
          </a:p>
          <a:p>
            <a:pPr lvl="1"/>
            <a:r>
              <a:rPr lang="en-GB" sz="1600" dirty="0">
                <a:solidFill>
                  <a:srgbClr val="B51E31"/>
                </a:solidFill>
              </a:rPr>
              <a:t>Clinical and health systems impacts by halving hypertension incidence </a:t>
            </a:r>
          </a:p>
          <a:p>
            <a:r>
              <a:rPr lang="en-GB" sz="2000" dirty="0"/>
              <a:t>Switching to low-sodium high-potassium salts is feasible and it is effective in reducing blood pressure</a:t>
            </a:r>
          </a:p>
        </p:txBody>
      </p:sp>
      <p:pic>
        <p:nvPicPr>
          <p:cNvPr id="6" name="Picture 5" descr="up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3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Salt substitutes into daily life</a:t>
            </a:r>
          </a:p>
          <a:p>
            <a:pPr lvl="1"/>
            <a:r>
              <a:rPr lang="en-US" dirty="0"/>
              <a:t>Adaptation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further changes in Na, K</a:t>
            </a:r>
          </a:p>
          <a:p>
            <a:pPr lvl="1"/>
            <a:r>
              <a:rPr lang="en-US" dirty="0"/>
              <a:t>Think about K, not only about Na</a:t>
            </a:r>
          </a:p>
          <a:p>
            <a:r>
              <a:rPr lang="en-US" dirty="0"/>
              <a:t>Potentially better results, considering that our study participants </a:t>
            </a:r>
          </a:p>
          <a:p>
            <a:pPr lvl="1"/>
            <a:r>
              <a:rPr lang="en-US" dirty="0"/>
              <a:t>Young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27% were 18-29 years-old</a:t>
            </a:r>
          </a:p>
          <a:p>
            <a:pPr lvl="1"/>
            <a:r>
              <a:rPr lang="en-US" dirty="0"/>
              <a:t>Baseline BP levels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113 mm Hg SBP</a:t>
            </a:r>
          </a:p>
        </p:txBody>
      </p:sp>
    </p:spTree>
    <p:extLst>
      <p:ext uri="{BB962C8B-B14F-4D97-AF65-F5344CB8AC3E}">
        <p14:creationId xmlns:p14="http://schemas.microsoft.com/office/powerpoint/2010/main" val="3074114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4"/>
          <p:cNvSpPr txBox="1">
            <a:spLocks/>
          </p:cNvSpPr>
          <p:nvPr/>
        </p:nvSpPr>
        <p:spPr>
          <a:xfrm>
            <a:off x="4645029" y="1995686"/>
            <a:ext cx="4041775" cy="25393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900" dirty="0"/>
              <a:t>Generosity</a:t>
            </a:r>
          </a:p>
          <a:p>
            <a:pPr marL="0" indent="0" algn="ctr">
              <a:buFont typeface="Arial"/>
              <a:buNone/>
            </a:pPr>
            <a:r>
              <a:rPr lang="en-US" sz="3900" dirty="0"/>
              <a:t>Innovation </a:t>
            </a:r>
          </a:p>
          <a:p>
            <a:pPr marL="0" indent="0" algn="ctr">
              <a:buFont typeface="Arial"/>
              <a:buNone/>
            </a:pPr>
            <a:r>
              <a:rPr lang="en-US" sz="3900" dirty="0"/>
              <a:t>Integrity</a:t>
            </a:r>
          </a:p>
          <a:p>
            <a:pPr marL="0" indent="0" algn="ctr">
              <a:buFont typeface="Arial"/>
              <a:buNone/>
            </a:pPr>
            <a:r>
              <a:rPr lang="en-US" sz="3900" dirty="0"/>
              <a:t>Quality</a:t>
            </a:r>
          </a:p>
          <a:p>
            <a:pPr marL="0" indent="0" algn="ctr">
              <a:buFont typeface="Arial"/>
              <a:buNone/>
            </a:pPr>
            <a:endParaRPr lang="en-US" dirty="0"/>
          </a:p>
          <a:p>
            <a:pPr marL="0" indent="0" algn="ctr">
              <a:buFont typeface="Arial"/>
              <a:buNone/>
            </a:pPr>
            <a:r>
              <a:rPr lang="en-US" dirty="0">
                <a:hlinkClick r:id="rId2"/>
              </a:rPr>
              <a:t>www.cronicas-upch.pe</a:t>
            </a:r>
            <a:r>
              <a:rPr lang="en-US" dirty="0"/>
              <a:t> </a:t>
            </a:r>
          </a:p>
        </p:txBody>
      </p:sp>
      <p:pic>
        <p:nvPicPr>
          <p:cNvPr id="5" name="Content Placeholder 3" descr="13403891_1144190412311753_1921511193763734599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11" r="-10311"/>
          <a:stretch>
            <a:fillRect/>
          </a:stretch>
        </p:blipFill>
        <p:spPr>
          <a:xfrm>
            <a:off x="611956" y="1974522"/>
            <a:ext cx="4040188" cy="2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7494"/>
            <a:ext cx="544199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up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69" y="4370417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2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Content Placeholder 3" descr="template-ppt-bac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2057401"/>
            <a:ext cx="8229600" cy="536972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US" dirty="0">
                <a:latin typeface="Gill Sans MT"/>
                <a:ea typeface="ＭＳ Ｐゴシック" charset="0"/>
                <a:cs typeface="Gill Sans MT"/>
              </a:rPr>
            </a:br>
            <a:r>
              <a:rPr lang="en-US" dirty="0">
                <a:latin typeface="Gill Sans MT"/>
                <a:ea typeface="ＭＳ Ｐゴシック" charset="0"/>
                <a:cs typeface="Gill Sans MT"/>
              </a:rPr>
              <a:t>@</a:t>
            </a:r>
            <a:r>
              <a:rPr lang="en-US" dirty="0" err="1">
                <a:latin typeface="Gill Sans MT"/>
                <a:ea typeface="ＭＳ Ｐゴシック" charset="0"/>
                <a:cs typeface="Gill Sans MT"/>
              </a:rPr>
              <a:t>jjaimemiranda</a:t>
            </a:r>
            <a:br>
              <a:rPr lang="en-US" dirty="0">
                <a:latin typeface="Gill Sans MT"/>
                <a:ea typeface="ＭＳ Ｐゴシック" charset="0"/>
                <a:cs typeface="Gill Sans MT"/>
              </a:rPr>
            </a:br>
            <a:r>
              <a:rPr lang="en-US" dirty="0" err="1">
                <a:latin typeface="Gill Sans MT"/>
                <a:ea typeface="ＭＳ Ｐゴシック" charset="0"/>
                <a:cs typeface="Gill Sans MT"/>
              </a:rPr>
              <a:t>Jaime.Miranda@upch.pe</a:t>
            </a:r>
            <a:br>
              <a:rPr lang="en-US" dirty="0">
                <a:latin typeface="Gill Sans MT"/>
                <a:ea typeface="ＭＳ Ｐゴシック" charset="0"/>
                <a:cs typeface="Gill Sans MT"/>
              </a:rPr>
            </a:br>
            <a:br>
              <a:rPr lang="en-US" dirty="0">
                <a:latin typeface="Gill Sans MT"/>
                <a:ea typeface="ＭＳ Ｐゴシック" charset="0"/>
                <a:cs typeface="Gill Sans MT"/>
              </a:rPr>
            </a:br>
            <a:br>
              <a:rPr lang="en-US" dirty="0">
                <a:latin typeface="Gill Sans MT"/>
                <a:ea typeface="ＭＳ Ｐゴシック" charset="0"/>
                <a:cs typeface="Gill Sans MT"/>
              </a:rPr>
            </a:br>
            <a:r>
              <a:rPr lang="en-US" dirty="0" err="1">
                <a:latin typeface="Gill Sans MT"/>
                <a:ea typeface="ＭＳ Ｐゴシック" charset="0"/>
                <a:cs typeface="Gill Sans MT"/>
              </a:rPr>
              <a:t>www.cronicas-upch.pe</a:t>
            </a:r>
            <a:endParaRPr lang="en-US" dirty="0">
              <a:latin typeface="Gill Sans MT"/>
              <a:ea typeface="ＭＳ Ｐゴシック" charset="0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5232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72792"/>
            <a:ext cx="6800850" cy="24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3817938" y="3861197"/>
            <a:ext cx="2482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1pPr>
            <a:lvl2pPr>
              <a:defRPr sz="22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2pPr>
            <a:lvl3pPr>
              <a:defRPr sz="20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3pPr>
            <a:lvl4pPr>
              <a:defRPr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4pPr>
            <a:lvl5pPr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5pPr>
            <a:lvl6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6pPr>
            <a:lvl7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7pPr>
            <a:lvl8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8pPr>
            <a:lvl9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Gill Sans MT"/>
                <a:cs typeface="Gill Sans MT"/>
              </a:rPr>
              <a:t>Time (in periods)</a:t>
            </a:r>
          </a:p>
        </p:txBody>
      </p:sp>
      <p:sp>
        <p:nvSpPr>
          <p:cNvPr id="17413" name="TextBox 5"/>
          <p:cNvSpPr txBox="1">
            <a:spLocks noChangeArrowheads="1"/>
          </p:cNvSpPr>
          <p:nvPr/>
        </p:nvSpPr>
        <p:spPr bwMode="auto">
          <a:xfrm rot="-5400000">
            <a:off x="250771" y="2212459"/>
            <a:ext cx="19550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1pPr>
            <a:lvl2pPr>
              <a:defRPr sz="22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2pPr>
            <a:lvl3pPr>
              <a:defRPr sz="20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3pPr>
            <a:lvl4pPr>
              <a:defRPr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4pPr>
            <a:lvl5pPr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5pPr>
            <a:lvl6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6pPr>
            <a:lvl7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7pPr>
            <a:lvl8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8pPr>
            <a:lvl9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Gill Sans MT"/>
                <a:cs typeface="Gill Sans MT"/>
              </a:rPr>
              <a:t>Villages (clusters)</a:t>
            </a:r>
          </a:p>
        </p:txBody>
      </p:sp>
      <p:sp>
        <p:nvSpPr>
          <p:cNvPr id="17414" name="TextBox 4"/>
          <p:cNvSpPr txBox="1">
            <a:spLocks noChangeArrowheads="1"/>
          </p:cNvSpPr>
          <p:nvPr/>
        </p:nvSpPr>
        <p:spPr bwMode="auto">
          <a:xfrm>
            <a:off x="2267744" y="4357142"/>
            <a:ext cx="51133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1pPr>
            <a:lvl2pPr>
              <a:defRPr sz="22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2pPr>
            <a:lvl3pPr>
              <a:defRPr sz="20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3pPr>
            <a:lvl4pPr>
              <a:defRPr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4pPr>
            <a:lvl5pPr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5pPr>
            <a:lvl6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6pPr>
            <a:lvl7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7pPr>
            <a:lvl8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8pPr>
            <a:lvl9pPr eaLnBrk="0" fontAlgn="base" hangingPunct="0"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 sz="1600">
                <a:solidFill>
                  <a:schemeClr val="accent1"/>
                </a:solidFill>
                <a:latin typeface="Helvetica" charset="0"/>
                <a:ea typeface="ＭＳ Ｐゴシック" charset="0"/>
                <a:cs typeface="Helvetica" charset="0"/>
              </a:defRPr>
            </a:lvl9pPr>
          </a:lstStyle>
          <a:p>
            <a:pPr algn="ctr"/>
            <a:r>
              <a:rPr lang="en-US" sz="900" dirty="0">
                <a:solidFill>
                  <a:schemeClr val="tx1"/>
                </a:solidFill>
                <a:latin typeface="Gill Sans MT"/>
                <a:cs typeface="Gill Sans MT"/>
              </a:rPr>
              <a:t>Source: Brown CA, </a:t>
            </a:r>
            <a:r>
              <a:rPr lang="en-US" sz="900" dirty="0" err="1">
                <a:solidFill>
                  <a:schemeClr val="tx1"/>
                </a:solidFill>
                <a:latin typeface="Gill Sans MT"/>
                <a:cs typeface="Gill Sans MT"/>
              </a:rPr>
              <a:t>Lilford</a:t>
            </a:r>
            <a:r>
              <a:rPr lang="en-US" sz="900" dirty="0">
                <a:solidFill>
                  <a:schemeClr val="tx1"/>
                </a:solidFill>
                <a:latin typeface="Gill Sans MT"/>
                <a:cs typeface="Gill Sans MT"/>
              </a:rPr>
              <a:t> RJ. </a:t>
            </a:r>
            <a:r>
              <a:rPr lang="en-US" sz="900" i="1" dirty="0">
                <a:solidFill>
                  <a:schemeClr val="tx1"/>
                </a:solidFill>
                <a:latin typeface="Gill Sans MT"/>
                <a:cs typeface="Gill Sans MT"/>
              </a:rPr>
              <a:t>BMC Med Res </a:t>
            </a:r>
            <a:r>
              <a:rPr lang="en-US" sz="900" i="1" dirty="0" err="1">
                <a:solidFill>
                  <a:schemeClr val="tx1"/>
                </a:solidFill>
                <a:latin typeface="Gill Sans MT"/>
                <a:cs typeface="Gill Sans MT"/>
              </a:rPr>
              <a:t>Methodol</a:t>
            </a:r>
            <a:r>
              <a:rPr lang="en-US" sz="900" i="1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  <a:r>
              <a:rPr lang="en-US" sz="900" dirty="0">
                <a:solidFill>
                  <a:schemeClr val="tx1"/>
                </a:solidFill>
                <a:latin typeface="Gill Sans MT"/>
                <a:cs typeface="Gill Sans MT"/>
              </a:rPr>
              <a:t>2006;6:54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Design: stepped wedge trial</a:t>
            </a:r>
          </a:p>
        </p:txBody>
      </p:sp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6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Adverse events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None</a:t>
            </a:r>
          </a:p>
        </p:txBody>
      </p:sp>
      <p:pic>
        <p:nvPicPr>
          <p:cNvPr id="8" name="Picture 7" descr="up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enough cardiologists</a:t>
            </a:r>
          </a:p>
        </p:txBody>
      </p:sp>
      <p:pic>
        <p:nvPicPr>
          <p:cNvPr id="5" name="Content Placeholder 4" descr="Doctors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41" b="-13041"/>
          <a:stretch>
            <a:fillRect/>
          </a:stretch>
        </p:blipFill>
        <p:spPr>
          <a:xfrm>
            <a:off x="447523" y="1419622"/>
            <a:ext cx="3034680" cy="2289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3707904" y="1200150"/>
            <a:ext cx="4978896" cy="3387823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rgbClr val="B51E31"/>
                </a:solidFill>
              </a:rPr>
              <a:t>Forecasting imbalances</a:t>
            </a:r>
            <a:r>
              <a:rPr lang="en-US" sz="8000" dirty="0"/>
              <a:t> in the global health labor market and devising policy responses</a:t>
            </a:r>
          </a:p>
          <a:p>
            <a:r>
              <a:rPr lang="en-US" sz="8000" dirty="0"/>
              <a:t>The Supply and Demand of the </a:t>
            </a:r>
            <a:r>
              <a:rPr lang="en-US" sz="8000" dirty="0">
                <a:solidFill>
                  <a:srgbClr val="B51E31"/>
                </a:solidFill>
              </a:rPr>
              <a:t>Cardiovascular Workforce</a:t>
            </a:r>
            <a:r>
              <a:rPr lang="en-US" sz="8000" dirty="0"/>
              <a:t>: Striking the Right Balance</a:t>
            </a:r>
            <a:endParaRPr lang="it-IT" sz="8000" dirty="0"/>
          </a:p>
          <a:p>
            <a:r>
              <a:rPr lang="en-US" sz="8000" dirty="0">
                <a:solidFill>
                  <a:srgbClr val="B51E31"/>
                </a:solidFill>
              </a:rPr>
              <a:t>Urgent need</a:t>
            </a:r>
            <a:r>
              <a:rPr lang="en-US" sz="8000" dirty="0"/>
              <a:t> for human resources to promote global cardiovascular health</a:t>
            </a:r>
          </a:p>
          <a:p>
            <a:r>
              <a:rPr lang="pt-BR" sz="8000" dirty="0" err="1"/>
              <a:t>Trends</a:t>
            </a:r>
            <a:r>
              <a:rPr lang="pt-BR" sz="8000" dirty="0"/>
              <a:t> </a:t>
            </a:r>
            <a:r>
              <a:rPr lang="pt-BR" sz="8000" dirty="0" err="1"/>
              <a:t>and</a:t>
            </a:r>
            <a:r>
              <a:rPr lang="pt-BR" sz="8000" dirty="0"/>
              <a:t> </a:t>
            </a:r>
            <a:r>
              <a:rPr lang="pt-BR" sz="8000" dirty="0" err="1"/>
              <a:t>contexts</a:t>
            </a:r>
            <a:r>
              <a:rPr lang="pt-BR" sz="8000" dirty="0"/>
              <a:t> in </a:t>
            </a:r>
            <a:r>
              <a:rPr lang="pt-BR" sz="8000" dirty="0" err="1">
                <a:solidFill>
                  <a:srgbClr val="B51E31"/>
                </a:solidFill>
              </a:rPr>
              <a:t>European</a:t>
            </a:r>
            <a:r>
              <a:rPr lang="pt-BR" sz="8000" dirty="0">
                <a:solidFill>
                  <a:srgbClr val="B51E31"/>
                </a:solidFill>
              </a:rPr>
              <a:t> </a:t>
            </a:r>
            <a:r>
              <a:rPr lang="pt-BR" sz="8000" dirty="0" err="1">
                <a:solidFill>
                  <a:srgbClr val="B51E31"/>
                </a:solidFill>
              </a:rPr>
              <a:t>cardiology</a:t>
            </a:r>
            <a:r>
              <a:rPr lang="pt-BR" sz="8000" dirty="0">
                <a:solidFill>
                  <a:srgbClr val="B51E31"/>
                </a:solidFill>
              </a:rPr>
              <a:t> </a:t>
            </a:r>
            <a:r>
              <a:rPr lang="pt-BR" sz="8000" dirty="0" err="1">
                <a:solidFill>
                  <a:srgbClr val="B51E31"/>
                </a:solidFill>
              </a:rPr>
              <a:t>practice</a:t>
            </a:r>
            <a:r>
              <a:rPr lang="pt-BR" sz="8000" dirty="0"/>
              <a:t> for </a:t>
            </a:r>
            <a:r>
              <a:rPr lang="pt-BR" sz="8000" dirty="0" err="1"/>
              <a:t>the</a:t>
            </a:r>
            <a:r>
              <a:rPr lang="pt-BR" sz="8000" dirty="0"/>
              <a:t> </a:t>
            </a:r>
            <a:r>
              <a:rPr lang="pt-BR" sz="8000" dirty="0" err="1"/>
              <a:t>next</a:t>
            </a:r>
            <a:r>
              <a:rPr lang="pt-BR" sz="8000" dirty="0"/>
              <a:t> 15 </a:t>
            </a:r>
            <a:r>
              <a:rPr lang="pt-BR" sz="8000" dirty="0" err="1"/>
              <a:t>years</a:t>
            </a:r>
            <a:r>
              <a:rPr lang="pt-BR" sz="8000" dirty="0"/>
              <a:t>: </a:t>
            </a:r>
            <a:r>
              <a:rPr lang="pt-BR" sz="8000" dirty="0" err="1"/>
              <a:t>the</a:t>
            </a:r>
            <a:r>
              <a:rPr lang="pt-BR" sz="8000" dirty="0"/>
              <a:t> Madrid </a:t>
            </a:r>
            <a:r>
              <a:rPr lang="pt-BR" sz="8000" dirty="0" err="1"/>
              <a:t>Declaration</a:t>
            </a:r>
            <a:endParaRPr lang="pt-BR" sz="8000" dirty="0"/>
          </a:p>
          <a:p>
            <a:r>
              <a:rPr lang="en-US" sz="8000" dirty="0"/>
              <a:t>Too many patients, </a:t>
            </a:r>
            <a:r>
              <a:rPr lang="en-US" sz="8000" dirty="0">
                <a:solidFill>
                  <a:srgbClr val="B51E31"/>
                </a:solidFill>
              </a:rPr>
              <a:t>too few cardiologists</a:t>
            </a:r>
            <a:r>
              <a:rPr lang="en-US" sz="8000" dirty="0"/>
              <a:t> to care?</a:t>
            </a:r>
            <a:endParaRPr lang="en-US" sz="8000" i="1" dirty="0"/>
          </a:p>
          <a:p>
            <a:pPr marL="114300" indent="0">
              <a:buNone/>
            </a:pPr>
            <a:endParaRPr lang="en-US" i="1" dirty="0"/>
          </a:p>
          <a:p>
            <a:pPr marL="114300" indent="0">
              <a:buNone/>
            </a:pPr>
            <a:endParaRPr lang="en-US" i="1" dirty="0"/>
          </a:p>
          <a:p>
            <a:pPr marL="114300" indent="0">
              <a:buNone/>
            </a:pPr>
            <a:r>
              <a:rPr lang="en-US" i="1" dirty="0"/>
              <a:t>Hum </a:t>
            </a:r>
            <a:r>
              <a:rPr lang="en-US" i="1" dirty="0" err="1"/>
              <a:t>Resour</a:t>
            </a:r>
            <a:r>
              <a:rPr lang="en-US" i="1" dirty="0"/>
              <a:t> Health</a:t>
            </a:r>
            <a:r>
              <a:rPr lang="en-US" dirty="0"/>
              <a:t> 2018;16(1):5. | </a:t>
            </a:r>
            <a:r>
              <a:rPr lang="it-IT" i="1" dirty="0" err="1"/>
              <a:t>J</a:t>
            </a:r>
            <a:r>
              <a:rPr lang="it-IT" i="1" dirty="0"/>
              <a:t> </a:t>
            </a:r>
            <a:r>
              <a:rPr lang="it-IT" i="1" dirty="0" err="1"/>
              <a:t>Am</a:t>
            </a:r>
            <a:r>
              <a:rPr lang="it-IT" i="1" dirty="0"/>
              <a:t> </a:t>
            </a:r>
            <a:r>
              <a:rPr lang="it-IT" i="1" dirty="0" err="1"/>
              <a:t>Coll</a:t>
            </a:r>
            <a:r>
              <a:rPr lang="it-IT" i="1" dirty="0"/>
              <a:t> </a:t>
            </a:r>
            <a:r>
              <a:rPr lang="it-IT" i="1" dirty="0" err="1"/>
              <a:t>Cardiol</a:t>
            </a:r>
            <a:r>
              <a:rPr lang="it-IT" dirty="0"/>
              <a:t> 2016;68(15):1680-1689. | </a:t>
            </a:r>
            <a:r>
              <a:rPr lang="pt-BR" i="1" dirty="0"/>
              <a:t>Nat </a:t>
            </a:r>
            <a:r>
              <a:rPr lang="pt-BR" i="1" dirty="0" err="1"/>
              <a:t>Rev</a:t>
            </a:r>
            <a:r>
              <a:rPr lang="pt-BR" i="1" dirty="0"/>
              <a:t> </a:t>
            </a:r>
            <a:r>
              <a:rPr lang="pt-BR" i="1" dirty="0" err="1"/>
              <a:t>Cardiol</a:t>
            </a:r>
            <a:r>
              <a:rPr lang="pt-BR" dirty="0"/>
              <a:t> 2011;8(2):114-7. | </a:t>
            </a:r>
            <a:r>
              <a:rPr lang="en-US" i="1" dirty="0" err="1"/>
              <a:t>Eur</a:t>
            </a:r>
            <a:r>
              <a:rPr lang="en-US" i="1" dirty="0"/>
              <a:t> Heart J</a:t>
            </a:r>
            <a:r>
              <a:rPr lang="en-US" dirty="0"/>
              <a:t> 2007;28(5):634-7. | </a:t>
            </a:r>
            <a:r>
              <a:rPr lang="is-IS" i="1" dirty="0"/>
              <a:t>Can J Cardiol</a:t>
            </a:r>
            <a:r>
              <a:rPr lang="is-IS" dirty="0"/>
              <a:t> 2006; 22(11): 901–902.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7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Geoffrey Rose, 1985</a:t>
            </a:r>
          </a:p>
        </p:txBody>
      </p:sp>
      <p:pic>
        <p:nvPicPr>
          <p:cNvPr id="10" name="Content Placeholder 9" descr="Screen Shot 2019-08-09 at 8.42.51 A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" t="296" r="20516" b="-296"/>
          <a:stretch/>
        </p:blipFill>
        <p:spPr>
          <a:xfrm>
            <a:off x="457200" y="1492250"/>
            <a:ext cx="4038600" cy="304641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491630"/>
            <a:ext cx="403860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“The corresponding strategies in control are </a:t>
            </a:r>
            <a:r>
              <a:rPr lang="en-US" sz="2000" dirty="0">
                <a:solidFill>
                  <a:srgbClr val="B51E31"/>
                </a:solidFill>
              </a:rPr>
              <a:t>the ‘high-risk’ approach</a:t>
            </a:r>
            <a:r>
              <a:rPr lang="en-US" sz="2000" dirty="0"/>
              <a:t>, which seeks to protect susceptible individuals, and </a:t>
            </a:r>
            <a:r>
              <a:rPr lang="en-US" sz="2000" dirty="0">
                <a:solidFill>
                  <a:srgbClr val="B51E31"/>
                </a:solidFill>
              </a:rPr>
              <a:t>the population approach</a:t>
            </a:r>
            <a:r>
              <a:rPr lang="en-US" sz="2000" dirty="0"/>
              <a:t>, which seeks to control the causes of incidence [</a:t>
            </a:r>
            <a:r>
              <a:rPr lang="mr-IN" sz="2000" dirty="0"/>
              <a:t>…</a:t>
            </a:r>
            <a:r>
              <a:rPr lang="es-ES_tradnl" sz="2000" dirty="0"/>
              <a:t>] </a:t>
            </a:r>
            <a:r>
              <a:rPr lang="en-US" sz="2000" dirty="0"/>
              <a:t>not usually in competition, but the </a:t>
            </a:r>
            <a:r>
              <a:rPr lang="en-US" sz="2000" dirty="0">
                <a:solidFill>
                  <a:srgbClr val="B51E31"/>
                </a:solidFill>
              </a:rPr>
              <a:t>prior concern</a:t>
            </a:r>
            <a:r>
              <a:rPr lang="en-US" sz="2000" dirty="0"/>
              <a:t> should </a:t>
            </a:r>
            <a:r>
              <a:rPr lang="en-US" sz="2000" dirty="0">
                <a:solidFill>
                  <a:srgbClr val="000000"/>
                </a:solidFill>
              </a:rPr>
              <a:t>always be </a:t>
            </a:r>
            <a:r>
              <a:rPr lang="en-US" sz="2000" dirty="0">
                <a:solidFill>
                  <a:srgbClr val="B51E31"/>
                </a:solidFill>
              </a:rPr>
              <a:t>to discover and control the causes of incidence</a:t>
            </a:r>
            <a:r>
              <a:rPr lang="en-US" sz="2000" dirty="0"/>
              <a:t>.”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Rose G. Sick individuals and sick populations. </a:t>
            </a:r>
            <a:r>
              <a:rPr lang="en-US" sz="900" i="1" dirty="0" err="1"/>
              <a:t>Int</a:t>
            </a:r>
            <a:r>
              <a:rPr lang="en-US" sz="900" i="1" dirty="0"/>
              <a:t> J </a:t>
            </a:r>
            <a:r>
              <a:rPr lang="en-US" sz="900" i="1" dirty="0" err="1"/>
              <a:t>Epidemiol</a:t>
            </a:r>
            <a:r>
              <a:rPr lang="en-US" sz="900" dirty="0"/>
              <a:t> 1985; 14:32–38.</a:t>
            </a:r>
          </a:p>
        </p:txBody>
      </p:sp>
    </p:spTree>
    <p:extLst>
      <p:ext uri="{BB962C8B-B14F-4D97-AF65-F5344CB8AC3E}">
        <p14:creationId xmlns:p14="http://schemas.microsoft.com/office/powerpoint/2010/main" val="409262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most important public health question</a:t>
            </a:r>
          </a:p>
        </p:txBody>
      </p:sp>
      <p:pic>
        <p:nvPicPr>
          <p:cNvPr id="9" name="Content Placeholder 6" descr="Screen Shot 2019-08-09 at 8.42.35 AM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/>
        </p:blipFill>
        <p:spPr>
          <a:xfrm>
            <a:off x="4932363" y="1200150"/>
            <a:ext cx="3754437" cy="3046413"/>
          </a:xfrm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546848" cy="3046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“‘Why is hypertension absent in the Kenyans and common in London?’.</a:t>
            </a:r>
            <a:r>
              <a:rPr lang="en-US" sz="2000" dirty="0">
                <a:solidFill>
                  <a:srgbClr val="B51E31"/>
                </a:solidFill>
              </a:rPr>
              <a:t> The answer to that question has to do with the determinants of the population mean</a:t>
            </a:r>
            <a:r>
              <a:rPr lang="en-US" sz="2000" dirty="0"/>
              <a:t>;</a:t>
            </a:r>
            <a:r>
              <a:rPr lang="en-US" sz="2000" dirty="0">
                <a:solidFill>
                  <a:srgbClr val="B51E31"/>
                </a:solidFill>
              </a:rPr>
              <a:t> </a:t>
            </a:r>
            <a:r>
              <a:rPr lang="en-US" sz="2000" dirty="0"/>
              <a:t>for what distinguishes the two groups is nothing to do with the characteristics of individuals, it is rather </a:t>
            </a:r>
            <a:r>
              <a:rPr lang="en-US" sz="2000" dirty="0">
                <a:solidFill>
                  <a:srgbClr val="B51E31"/>
                </a:solidFill>
              </a:rPr>
              <a:t>a shift of the whole distribution</a:t>
            </a:r>
            <a:r>
              <a:rPr lang="en-US" sz="2000" dirty="0"/>
              <a:t> —</a:t>
            </a:r>
            <a:r>
              <a:rPr lang="en-US" sz="2000" dirty="0">
                <a:solidFill>
                  <a:srgbClr val="B51E31"/>
                </a:solidFill>
              </a:rPr>
              <a:t>a mass influence acting on the population as a whole</a:t>
            </a:r>
            <a:r>
              <a:rPr lang="en-US" sz="2000" dirty="0"/>
              <a:t>.”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4932363" y="3795886"/>
            <a:ext cx="3754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Gill Sans MT"/>
                <a:cs typeface="Gill Sans MT"/>
              </a:rPr>
              <a:t>Rose G. Sick individuals and sick populations. </a:t>
            </a:r>
            <a:r>
              <a:rPr lang="en-US" sz="900" i="1" dirty="0" err="1">
                <a:latin typeface="Gill Sans MT"/>
                <a:cs typeface="Gill Sans MT"/>
              </a:rPr>
              <a:t>Int</a:t>
            </a:r>
            <a:r>
              <a:rPr lang="en-US" sz="900" i="1" dirty="0">
                <a:latin typeface="Gill Sans MT"/>
                <a:cs typeface="Gill Sans MT"/>
              </a:rPr>
              <a:t> J </a:t>
            </a:r>
            <a:r>
              <a:rPr lang="en-US" sz="900" i="1" dirty="0" err="1">
                <a:latin typeface="Gill Sans MT"/>
                <a:cs typeface="Gill Sans MT"/>
              </a:rPr>
              <a:t>Epidemiol</a:t>
            </a:r>
            <a:r>
              <a:rPr lang="en-US" sz="900" dirty="0">
                <a:latin typeface="Gill Sans MT"/>
                <a:cs typeface="Gill Sans MT"/>
              </a:rPr>
              <a:t> 1985; 14:32–38.</a:t>
            </a:r>
          </a:p>
        </p:txBody>
      </p:sp>
    </p:spTree>
    <p:extLst>
      <p:ext uri="{BB962C8B-B14F-4D97-AF65-F5344CB8AC3E}">
        <p14:creationId xmlns:p14="http://schemas.microsoft.com/office/powerpoint/2010/main" val="133623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pressure matters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sz="8800" dirty="0"/>
          </a:p>
          <a:p>
            <a:pPr marL="0" indent="0">
              <a:buNone/>
            </a:pPr>
            <a:r>
              <a:rPr lang="en-US" sz="8000" dirty="0"/>
              <a:t>“Even</a:t>
            </a:r>
            <a:r>
              <a:rPr lang="en-US" sz="8000" dirty="0">
                <a:solidFill>
                  <a:srgbClr val="B51E31"/>
                </a:solidFill>
              </a:rPr>
              <a:t> a 2 mm Hg lower usual SBP</a:t>
            </a:r>
            <a:r>
              <a:rPr lang="en-US" sz="8000" dirty="0"/>
              <a:t> would involve about </a:t>
            </a:r>
            <a:r>
              <a:rPr lang="en-US" sz="8000" dirty="0">
                <a:solidFill>
                  <a:srgbClr val="B51E31"/>
                </a:solidFill>
              </a:rPr>
              <a:t>10% lower stroke mortality</a:t>
            </a:r>
            <a:r>
              <a:rPr lang="en-US" sz="8000" dirty="0"/>
              <a:t> and about </a:t>
            </a:r>
            <a:r>
              <a:rPr lang="en-US" sz="8000" dirty="0">
                <a:solidFill>
                  <a:srgbClr val="B51E31"/>
                </a:solidFill>
              </a:rPr>
              <a:t>7% lower mortality from IHD </a:t>
            </a:r>
            <a:r>
              <a:rPr lang="en-US" sz="8000" dirty="0"/>
              <a:t>or other vascular causes in middle age.”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2300" dirty="0"/>
              <a:t>Prospective Studies Collaboration.  Age-specific relevance of usual blood pressure to vascular mortality: a meta-analysis of individual data for one million adults in 61 prospective studies. </a:t>
            </a:r>
            <a:r>
              <a:rPr lang="en-US" sz="2300" i="1" dirty="0"/>
              <a:t>Lancet</a:t>
            </a:r>
            <a:r>
              <a:rPr lang="en-US" sz="2300" dirty="0"/>
              <a:t> 2002;360(9349):1903-13.</a:t>
            </a:r>
          </a:p>
        </p:txBody>
      </p:sp>
      <p:pic>
        <p:nvPicPr>
          <p:cNvPr id="6" name="Picture 5" descr="up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0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Prospective Studies Collaboration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4598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“So, </a:t>
            </a:r>
            <a:r>
              <a:rPr lang="en-US" sz="2000" dirty="0">
                <a:solidFill>
                  <a:srgbClr val="B51E31"/>
                </a:solidFill>
              </a:rPr>
              <a:t>for the general normotensive population, </a:t>
            </a:r>
            <a:r>
              <a:rPr lang="en-US" sz="2000" dirty="0">
                <a:solidFill>
                  <a:srgbClr val="000000"/>
                </a:solidFill>
              </a:rPr>
              <a:t>producing persistent </a:t>
            </a:r>
            <a:r>
              <a:rPr lang="en-US" sz="2000" dirty="0"/>
              <a:t>reductions in average blood pressure of just a few mm Hg by some widely practicable methods</a:t>
            </a:r>
            <a:r>
              <a:rPr lang="en-US" sz="2000" dirty="0">
                <a:solidFill>
                  <a:srgbClr val="B51E31"/>
                </a:solidFill>
              </a:rPr>
              <a:t> [</a:t>
            </a:r>
            <a:r>
              <a:rPr lang="mr-IN" sz="2000" dirty="0">
                <a:solidFill>
                  <a:srgbClr val="B51E31"/>
                </a:solidFill>
              </a:rPr>
              <a:t>…</a:t>
            </a:r>
            <a:r>
              <a:rPr lang="en-US" sz="2000" dirty="0">
                <a:solidFill>
                  <a:srgbClr val="B51E31"/>
                </a:solidFill>
              </a:rPr>
              <a:t>] should avoid large absolute numbers of premature deaths and disabling strokes</a:t>
            </a:r>
            <a:r>
              <a:rPr lang="en-US" sz="2000" dirty="0">
                <a:solidFill>
                  <a:srgbClr val="000000"/>
                </a:solidFill>
              </a:rPr>
              <a:t>.” 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900" dirty="0"/>
              <a:t>Prospective Studies Collaboration.  Age-specific relevance of usual blood pressure to vascular mortality: a meta-analysis of individual data for one million adults in 61 prospective studies. </a:t>
            </a:r>
            <a:r>
              <a:rPr lang="en-US" sz="900" i="1" dirty="0"/>
              <a:t>Lancet</a:t>
            </a:r>
            <a:r>
              <a:rPr lang="en-US" sz="900" dirty="0"/>
              <a:t> 2002;360(9349):1903-13.</a:t>
            </a:r>
          </a:p>
        </p:txBody>
      </p:sp>
      <p:pic>
        <p:nvPicPr>
          <p:cNvPr id="7" name="Content Placeholder 13" descr="Prospective Studies Collaboration. Age-specific relevance of usual blood pressure to vascular mortality. Lancet 2002.gif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6" b="-21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393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16140"/>
            <a:ext cx="8229600" cy="815450"/>
          </a:xfrm>
        </p:spPr>
        <p:txBody>
          <a:bodyPr>
            <a:normAutofit fontScale="90000"/>
          </a:bodyPr>
          <a:lstStyle/>
          <a:p>
            <a:r>
              <a:rPr lang="en-US" dirty="0"/>
              <a:t>Salt and BP</a:t>
            </a:r>
            <a:br>
              <a:rPr lang="en-US" dirty="0"/>
            </a:br>
            <a:r>
              <a:rPr lang="en-US" dirty="0"/>
              <a:t>↓sodium ↑potassium</a:t>
            </a:r>
          </a:p>
        </p:txBody>
      </p:sp>
      <p:pic>
        <p:nvPicPr>
          <p:cNvPr id="8" name="Content Placeholder 7" descr="Screen Shot 2019-08-22 at 1.38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" t="-18464" r="1789" b="-260081"/>
          <a:stretch/>
        </p:blipFill>
        <p:spPr>
          <a:xfrm>
            <a:off x="1331640" y="1635646"/>
            <a:ext cx="6437780" cy="2323595"/>
          </a:xfrm>
        </p:spPr>
      </p:pic>
      <p:pic>
        <p:nvPicPr>
          <p:cNvPr id="9" name="Picture 8" descr="Screen Shot 2019-08-22 at 1.37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91089"/>
            <a:ext cx="6449364" cy="779924"/>
          </a:xfrm>
          <a:prstGeom prst="rect">
            <a:avLst/>
          </a:prstGeom>
        </p:spPr>
      </p:pic>
      <p:pic>
        <p:nvPicPr>
          <p:cNvPr id="10" name="Picture 9" descr="Screen Shot 2019-08-22 at 1.41.4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56" y="3599201"/>
            <a:ext cx="6336704" cy="633670"/>
          </a:xfrm>
          <a:prstGeom prst="rect">
            <a:avLst/>
          </a:prstGeom>
        </p:spPr>
      </p:pic>
      <p:pic>
        <p:nvPicPr>
          <p:cNvPr id="12" name="Picture 11" descr="up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396066"/>
            <a:ext cx="1911095" cy="8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48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Démonstration">
      <a:dk1>
        <a:sysClr val="windowText" lastClr="000000"/>
      </a:dk1>
      <a:lt1>
        <a:sysClr val="window" lastClr="FFFFFF"/>
      </a:lt1>
      <a:dk2>
        <a:srgbClr val="1C3264"/>
      </a:dk2>
      <a:lt2>
        <a:srgbClr val="CCCCCC"/>
      </a:lt2>
      <a:accent1>
        <a:srgbClr val="3399FF"/>
      </a:accent1>
      <a:accent2>
        <a:srgbClr val="69FFFF"/>
      </a:accent2>
      <a:accent3>
        <a:srgbClr val="CCFF33"/>
      </a:accent3>
      <a:accent4>
        <a:srgbClr val="3333FF"/>
      </a:accent4>
      <a:accent5>
        <a:srgbClr val="9933FF"/>
      </a:accent5>
      <a:accent6>
        <a:srgbClr val="FF33FF"/>
      </a:accent6>
      <a:hlink>
        <a:srgbClr val="6699FF"/>
      </a:hlink>
      <a:folHlink>
        <a:srgbClr val="9999CC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plate CRONICAS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1399</Words>
  <Application>Microsoft Office PowerPoint</Application>
  <PresentationFormat>On-screen Show (16:9)</PresentationFormat>
  <Paragraphs>225</Paragraphs>
  <Slides>37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Gill Sans MT</vt:lpstr>
      <vt:lpstr>Helvetica</vt:lpstr>
      <vt:lpstr>Wingdings</vt:lpstr>
      <vt:lpstr>Thème Office</vt:lpstr>
      <vt:lpstr>Template CRONICAS 2011</vt:lpstr>
      <vt:lpstr>Document</vt:lpstr>
      <vt:lpstr>Salt substitution and community-wide reductions in blood pressure and hypertension incidence</vt:lpstr>
      <vt:lpstr>Conflicts of interests @jjaimemiranda</vt:lpstr>
      <vt:lpstr>Hypertension a global health issue</vt:lpstr>
      <vt:lpstr>Not enough cardiologists</vt:lpstr>
      <vt:lpstr>Geoffrey Rose, 1985</vt:lpstr>
      <vt:lpstr>The most important public health question</vt:lpstr>
      <vt:lpstr>Blood pressure matters</vt:lpstr>
      <vt:lpstr>Prospective Studies Collaboration</vt:lpstr>
      <vt:lpstr>Salt and BP ↓sodium ↑potassium</vt:lpstr>
      <vt:lpstr>Telling people to reduce salt…</vt:lpstr>
      <vt:lpstr>Study protocol: NCT01960972</vt:lpstr>
      <vt:lpstr>Study objective and design</vt:lpstr>
      <vt:lpstr>Tumbes, Peru</vt:lpstr>
      <vt:lpstr>Regular salt, 100% NaCl</vt:lpstr>
      <vt:lpstr>Participants</vt:lpstr>
      <vt:lpstr>Intervention</vt:lpstr>
      <vt:lpstr>Outcomes</vt:lpstr>
      <vt:lpstr>PowerPoint Presentation</vt:lpstr>
      <vt:lpstr>Formative Research</vt:lpstr>
      <vt:lpstr>Product Identity</vt:lpstr>
      <vt:lpstr>Social Marketing Campaign 4Ps</vt:lpstr>
      <vt:lpstr>PowerPoint Presentation</vt:lpstr>
      <vt:lpstr>Table 1: Baseline characteristics</vt:lpstr>
      <vt:lpstr>Overall reductions in SBP and DBP</vt:lpstr>
      <vt:lpstr>Reductions  in SBP and DBP</vt:lpstr>
      <vt:lpstr>Cumulative probability of developing hypertension</vt:lpstr>
      <vt:lpstr>24-hour urine samples</vt:lpstr>
      <vt:lpstr>PowerPoint Presentation</vt:lpstr>
      <vt:lpstr>Pragmatic intervention</vt:lpstr>
      <vt:lpstr>Blood pressure matters</vt:lpstr>
      <vt:lpstr>Conclusions</vt:lpstr>
      <vt:lpstr>Key messages</vt:lpstr>
      <vt:lpstr>The future</vt:lpstr>
      <vt:lpstr>PowerPoint Presentation</vt:lpstr>
      <vt:lpstr> @jjaimemiranda Jaime.Miranda@upch.pe   www.cronicas-upch.pe</vt:lpstr>
      <vt:lpstr>Design: stepped wedge trial</vt:lpstr>
      <vt:lpstr>Adverse events</vt:lpstr>
    </vt:vector>
  </TitlesOfParts>
  <Company>Hobby 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Beto</dc:creator>
  <cp:lastModifiedBy>Lindsay Joseph</cp:lastModifiedBy>
  <cp:revision>200</cp:revision>
  <dcterms:created xsi:type="dcterms:W3CDTF">2019-04-30T14:22:00Z</dcterms:created>
  <dcterms:modified xsi:type="dcterms:W3CDTF">2019-11-20T20:27:34Z</dcterms:modified>
</cp:coreProperties>
</file>